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6"/>
  </p:notesMasterIdLst>
  <p:handoutMasterIdLst>
    <p:handoutMasterId r:id="rId17"/>
  </p:handoutMasterIdLst>
  <p:sldIdLst>
    <p:sldId id="361" r:id="rId5"/>
    <p:sldId id="365" r:id="rId6"/>
    <p:sldId id="363" r:id="rId7"/>
    <p:sldId id="364" r:id="rId8"/>
    <p:sldId id="368" r:id="rId9"/>
    <p:sldId id="366" r:id="rId10"/>
    <p:sldId id="367" r:id="rId11"/>
    <p:sldId id="360" r:id="rId12"/>
    <p:sldId id="298" r:id="rId13"/>
    <p:sldId id="327" r:id="rId14"/>
    <p:sldId id="369" r:id="rId15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62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55" autoAdjust="0"/>
    <p:restoredTop sz="87500" autoAdjust="0"/>
  </p:normalViewPr>
  <p:slideViewPr>
    <p:cSldViewPr snapToGrid="0" snapToObjects="1">
      <p:cViewPr varScale="1">
        <p:scale>
          <a:sx n="132" d="100"/>
          <a:sy n="132" d="100"/>
        </p:scale>
        <p:origin x="1380" y="-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5A5AA-6B60-49C9-AE64-3CF2869CFE3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EE2E52-4393-431E-A00E-54EE774D1B1D}">
      <dgm:prSet/>
      <dgm:spPr/>
      <dgm:t>
        <a:bodyPr/>
        <a:lstStyle/>
        <a:p>
          <a:r>
            <a:rPr lang="sv-SE" noProof="0" dirty="0"/>
            <a:t>Upp till 30 % av Sveriges nyanlända lider av migrationsrelaterad psykisk ohälsa (källa: Röda korset)</a:t>
          </a:r>
        </a:p>
      </dgm:t>
    </dgm:pt>
    <dgm:pt modelId="{1ABE6913-B0AF-443C-B9BB-76EB687EC7B2}" type="parTrans" cxnId="{DF52C81E-3C61-4AA3-9562-82993FCB17DD}">
      <dgm:prSet/>
      <dgm:spPr/>
      <dgm:t>
        <a:bodyPr/>
        <a:lstStyle/>
        <a:p>
          <a:endParaRPr lang="en-US"/>
        </a:p>
      </dgm:t>
    </dgm:pt>
    <dgm:pt modelId="{1E72AA1F-2547-4CBD-99E0-DCDE43DA264D}" type="sibTrans" cxnId="{DF52C81E-3C61-4AA3-9562-82993FCB17DD}">
      <dgm:prSet/>
      <dgm:spPr/>
      <dgm:t>
        <a:bodyPr/>
        <a:lstStyle/>
        <a:p>
          <a:endParaRPr lang="en-US"/>
        </a:p>
      </dgm:t>
    </dgm:pt>
    <dgm:pt modelId="{36A646A2-9002-439D-9E8B-3C323C18D652}">
      <dgm:prSet/>
      <dgm:spPr/>
      <dgm:t>
        <a:bodyPr/>
        <a:lstStyle/>
        <a:p>
          <a:r>
            <a:rPr lang="en-US" dirty="0" err="1"/>
            <a:t>Psykisk</a:t>
          </a:r>
          <a:r>
            <a:rPr lang="en-US" dirty="0"/>
            <a:t> </a:t>
          </a:r>
          <a:r>
            <a:rPr lang="sv-SE" noProof="0" dirty="0"/>
            <a:t>ohälsa</a:t>
          </a:r>
          <a:r>
            <a:rPr lang="en-US" dirty="0"/>
            <a:t> och </a:t>
          </a:r>
          <a:r>
            <a:rPr lang="en-US" dirty="0" err="1"/>
            <a:t>diagnosen</a:t>
          </a:r>
          <a:r>
            <a:rPr lang="en-US" dirty="0"/>
            <a:t> PTSD </a:t>
          </a:r>
          <a:r>
            <a:rPr lang="en-US" dirty="0" err="1"/>
            <a:t>försvårar</a:t>
          </a:r>
          <a:r>
            <a:rPr lang="en-US" dirty="0"/>
            <a:t> </a:t>
          </a:r>
          <a:r>
            <a:rPr lang="en-US" dirty="0" err="1"/>
            <a:t>inlärning</a:t>
          </a:r>
          <a:r>
            <a:rPr lang="en-US" dirty="0"/>
            <a:t> av </a:t>
          </a:r>
          <a:r>
            <a:rPr lang="en-US" dirty="0" err="1"/>
            <a:t>svenska</a:t>
          </a:r>
          <a:r>
            <a:rPr lang="en-US" dirty="0"/>
            <a:t> </a:t>
          </a:r>
          <a:r>
            <a:rPr lang="en-US" dirty="0" err="1"/>
            <a:t>språket</a:t>
          </a:r>
          <a:r>
            <a:rPr lang="en-US" dirty="0"/>
            <a:t> och </a:t>
          </a:r>
          <a:r>
            <a:rPr lang="en-US" dirty="0" err="1"/>
            <a:t>fördröjer</a:t>
          </a:r>
          <a:r>
            <a:rPr lang="en-US" dirty="0"/>
            <a:t> </a:t>
          </a:r>
          <a:r>
            <a:rPr lang="en-US" dirty="0" err="1"/>
            <a:t>etablering</a:t>
          </a:r>
          <a:r>
            <a:rPr lang="en-US" dirty="0"/>
            <a:t> </a:t>
          </a:r>
          <a:r>
            <a:rPr lang="en-US" dirty="0" err="1"/>
            <a:t>på</a:t>
          </a:r>
          <a:r>
            <a:rPr lang="en-US" dirty="0"/>
            <a:t> </a:t>
          </a:r>
          <a:r>
            <a:rPr lang="en-US" dirty="0" err="1"/>
            <a:t>arbetsmarknaden</a:t>
          </a:r>
          <a:endParaRPr lang="en-US" dirty="0"/>
        </a:p>
      </dgm:t>
    </dgm:pt>
    <dgm:pt modelId="{585DCE66-3936-46A2-BD78-12EEF05CBCC4}" type="parTrans" cxnId="{1822CE8D-9987-4ED5-BC9A-AF5851EA81F2}">
      <dgm:prSet/>
      <dgm:spPr/>
      <dgm:t>
        <a:bodyPr/>
        <a:lstStyle/>
        <a:p>
          <a:endParaRPr lang="en-US"/>
        </a:p>
      </dgm:t>
    </dgm:pt>
    <dgm:pt modelId="{C7098F6C-DFFB-4E6C-95F6-8B3154133720}" type="sibTrans" cxnId="{1822CE8D-9987-4ED5-BC9A-AF5851EA81F2}">
      <dgm:prSet/>
      <dgm:spPr/>
      <dgm:t>
        <a:bodyPr/>
        <a:lstStyle/>
        <a:p>
          <a:endParaRPr lang="en-US"/>
        </a:p>
      </dgm:t>
    </dgm:pt>
    <dgm:pt modelId="{7510B0AE-9000-4F41-AE5F-D557DFB23839}" type="pres">
      <dgm:prSet presAssocID="{F215A5AA-6B60-49C9-AE64-3CF2869CFE3F}" presName="root" presStyleCnt="0">
        <dgm:presLayoutVars>
          <dgm:dir/>
          <dgm:resizeHandles val="exact"/>
        </dgm:presLayoutVars>
      </dgm:prSet>
      <dgm:spPr/>
    </dgm:pt>
    <dgm:pt modelId="{10D2BC2F-26DE-46BC-B135-D6F515D9522E}" type="pres">
      <dgm:prSet presAssocID="{00EE2E52-4393-431E-A00E-54EE774D1B1D}" presName="compNode" presStyleCnt="0"/>
      <dgm:spPr/>
    </dgm:pt>
    <dgm:pt modelId="{989773F3-229B-41C6-A6AC-0158D2AADEF1}" type="pres">
      <dgm:prSet presAssocID="{00EE2E52-4393-431E-A00E-54EE774D1B1D}" presName="bgRect" presStyleLbl="bgShp" presStyleIdx="0" presStyleCnt="2"/>
      <dgm:spPr/>
    </dgm:pt>
    <dgm:pt modelId="{B7B45620-5AE5-47BA-8D04-03B7D4259B19}" type="pres">
      <dgm:prSet presAssocID="{00EE2E52-4393-431E-A00E-54EE774D1B1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294ED1B5-0B33-4100-9834-A74540305714}" type="pres">
      <dgm:prSet presAssocID="{00EE2E52-4393-431E-A00E-54EE774D1B1D}" presName="spaceRect" presStyleCnt="0"/>
      <dgm:spPr/>
    </dgm:pt>
    <dgm:pt modelId="{50684284-49A4-4637-A1F4-21C65A08D979}" type="pres">
      <dgm:prSet presAssocID="{00EE2E52-4393-431E-A00E-54EE774D1B1D}" presName="parTx" presStyleLbl="revTx" presStyleIdx="0" presStyleCnt="2">
        <dgm:presLayoutVars>
          <dgm:chMax val="0"/>
          <dgm:chPref val="0"/>
        </dgm:presLayoutVars>
      </dgm:prSet>
      <dgm:spPr/>
    </dgm:pt>
    <dgm:pt modelId="{DA74FCFC-B5CC-418E-A36A-CF7127F18CB7}" type="pres">
      <dgm:prSet presAssocID="{1E72AA1F-2547-4CBD-99E0-DCDE43DA264D}" presName="sibTrans" presStyleCnt="0"/>
      <dgm:spPr/>
    </dgm:pt>
    <dgm:pt modelId="{7EEA28AE-6C45-41A5-A042-87244039A47F}" type="pres">
      <dgm:prSet presAssocID="{36A646A2-9002-439D-9E8B-3C323C18D652}" presName="compNode" presStyleCnt="0"/>
      <dgm:spPr/>
    </dgm:pt>
    <dgm:pt modelId="{8C9AD2E9-F47D-481B-9580-2207E131E881}" type="pres">
      <dgm:prSet presAssocID="{36A646A2-9002-439D-9E8B-3C323C18D652}" presName="bgRect" presStyleLbl="bgShp" presStyleIdx="1" presStyleCnt="2"/>
      <dgm:spPr/>
    </dgm:pt>
    <dgm:pt modelId="{1D198EAC-BFD8-4F22-A11B-A71B6284CA6C}" type="pres">
      <dgm:prSet presAssocID="{36A646A2-9002-439D-9E8B-3C323C18D65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3B69A54-9509-4E28-B92A-267ABAC6CE84}" type="pres">
      <dgm:prSet presAssocID="{36A646A2-9002-439D-9E8B-3C323C18D652}" presName="spaceRect" presStyleCnt="0"/>
      <dgm:spPr/>
    </dgm:pt>
    <dgm:pt modelId="{EF5130D0-83F0-4842-BCB1-EA70CBF53522}" type="pres">
      <dgm:prSet presAssocID="{36A646A2-9002-439D-9E8B-3C323C18D65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F52C81E-3C61-4AA3-9562-82993FCB17DD}" srcId="{F215A5AA-6B60-49C9-AE64-3CF2869CFE3F}" destId="{00EE2E52-4393-431E-A00E-54EE774D1B1D}" srcOrd="0" destOrd="0" parTransId="{1ABE6913-B0AF-443C-B9BB-76EB687EC7B2}" sibTransId="{1E72AA1F-2547-4CBD-99E0-DCDE43DA264D}"/>
    <dgm:cxn modelId="{3BE6CB28-5EEB-4C40-874C-FF6475D4EEEB}" type="presOf" srcId="{F215A5AA-6B60-49C9-AE64-3CF2869CFE3F}" destId="{7510B0AE-9000-4F41-AE5F-D557DFB23839}" srcOrd="0" destOrd="0" presId="urn:microsoft.com/office/officeart/2018/2/layout/IconVerticalSolidList"/>
    <dgm:cxn modelId="{1822CE8D-9987-4ED5-BC9A-AF5851EA81F2}" srcId="{F215A5AA-6B60-49C9-AE64-3CF2869CFE3F}" destId="{36A646A2-9002-439D-9E8B-3C323C18D652}" srcOrd="1" destOrd="0" parTransId="{585DCE66-3936-46A2-BD78-12EEF05CBCC4}" sibTransId="{C7098F6C-DFFB-4E6C-95F6-8B3154133720}"/>
    <dgm:cxn modelId="{4EAB5D95-6DF3-4BE0-A278-7947EA9AC29B}" type="presOf" srcId="{36A646A2-9002-439D-9E8B-3C323C18D652}" destId="{EF5130D0-83F0-4842-BCB1-EA70CBF53522}" srcOrd="0" destOrd="0" presId="urn:microsoft.com/office/officeart/2018/2/layout/IconVerticalSolidList"/>
    <dgm:cxn modelId="{29E936DE-AF3B-4B1C-AB9A-027CE2FB73E9}" type="presOf" srcId="{00EE2E52-4393-431E-A00E-54EE774D1B1D}" destId="{50684284-49A4-4637-A1F4-21C65A08D979}" srcOrd="0" destOrd="0" presId="urn:microsoft.com/office/officeart/2018/2/layout/IconVerticalSolidList"/>
    <dgm:cxn modelId="{FCCDDABA-D170-426B-A62B-C3E9AE840C7F}" type="presParOf" srcId="{7510B0AE-9000-4F41-AE5F-D557DFB23839}" destId="{10D2BC2F-26DE-46BC-B135-D6F515D9522E}" srcOrd="0" destOrd="0" presId="urn:microsoft.com/office/officeart/2018/2/layout/IconVerticalSolidList"/>
    <dgm:cxn modelId="{36495060-89C2-4AE9-99FB-52B3D090D822}" type="presParOf" srcId="{10D2BC2F-26DE-46BC-B135-D6F515D9522E}" destId="{989773F3-229B-41C6-A6AC-0158D2AADEF1}" srcOrd="0" destOrd="0" presId="urn:microsoft.com/office/officeart/2018/2/layout/IconVerticalSolidList"/>
    <dgm:cxn modelId="{AC702820-A70F-4829-8E86-6EA69E0263BA}" type="presParOf" srcId="{10D2BC2F-26DE-46BC-B135-D6F515D9522E}" destId="{B7B45620-5AE5-47BA-8D04-03B7D4259B19}" srcOrd="1" destOrd="0" presId="urn:microsoft.com/office/officeart/2018/2/layout/IconVerticalSolidList"/>
    <dgm:cxn modelId="{C7DCCCE8-6FFF-4B6D-9CAC-3F93AD092EBB}" type="presParOf" srcId="{10D2BC2F-26DE-46BC-B135-D6F515D9522E}" destId="{294ED1B5-0B33-4100-9834-A74540305714}" srcOrd="2" destOrd="0" presId="urn:microsoft.com/office/officeart/2018/2/layout/IconVerticalSolidList"/>
    <dgm:cxn modelId="{0343EAF1-5288-422C-8CCE-E93028F8D2D3}" type="presParOf" srcId="{10D2BC2F-26DE-46BC-B135-D6F515D9522E}" destId="{50684284-49A4-4637-A1F4-21C65A08D979}" srcOrd="3" destOrd="0" presId="urn:microsoft.com/office/officeart/2018/2/layout/IconVerticalSolidList"/>
    <dgm:cxn modelId="{E17A952D-F1F1-46D5-A8E2-CEF1779069EC}" type="presParOf" srcId="{7510B0AE-9000-4F41-AE5F-D557DFB23839}" destId="{DA74FCFC-B5CC-418E-A36A-CF7127F18CB7}" srcOrd="1" destOrd="0" presId="urn:microsoft.com/office/officeart/2018/2/layout/IconVerticalSolidList"/>
    <dgm:cxn modelId="{D53236F5-4A8C-41FA-AFE6-898581911CDE}" type="presParOf" srcId="{7510B0AE-9000-4F41-AE5F-D557DFB23839}" destId="{7EEA28AE-6C45-41A5-A042-87244039A47F}" srcOrd="2" destOrd="0" presId="urn:microsoft.com/office/officeart/2018/2/layout/IconVerticalSolidList"/>
    <dgm:cxn modelId="{32D5818A-1E77-4F12-81A1-84EB43DE865C}" type="presParOf" srcId="{7EEA28AE-6C45-41A5-A042-87244039A47F}" destId="{8C9AD2E9-F47D-481B-9580-2207E131E881}" srcOrd="0" destOrd="0" presId="urn:microsoft.com/office/officeart/2018/2/layout/IconVerticalSolidList"/>
    <dgm:cxn modelId="{AB85792E-C3EA-41C4-99A5-F5ED86980AAA}" type="presParOf" srcId="{7EEA28AE-6C45-41A5-A042-87244039A47F}" destId="{1D198EAC-BFD8-4F22-A11B-A71B6284CA6C}" srcOrd="1" destOrd="0" presId="urn:microsoft.com/office/officeart/2018/2/layout/IconVerticalSolidList"/>
    <dgm:cxn modelId="{3E709F68-9CEC-422D-9CCE-39DEB971CADA}" type="presParOf" srcId="{7EEA28AE-6C45-41A5-A042-87244039A47F}" destId="{23B69A54-9509-4E28-B92A-267ABAC6CE84}" srcOrd="2" destOrd="0" presId="urn:microsoft.com/office/officeart/2018/2/layout/IconVerticalSolidList"/>
    <dgm:cxn modelId="{0F1E86A6-D4F8-4891-B5F6-BE6888A2BD47}" type="presParOf" srcId="{7EEA28AE-6C45-41A5-A042-87244039A47F}" destId="{EF5130D0-83F0-4842-BCB1-EA70CBF535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773F3-229B-41C6-A6AC-0158D2AADEF1}">
      <dsp:nvSpPr>
        <dsp:cNvPr id="0" name=""/>
        <dsp:cNvSpPr/>
      </dsp:nvSpPr>
      <dsp:spPr>
        <a:xfrm>
          <a:off x="0" y="561599"/>
          <a:ext cx="8280400" cy="10368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45620-5AE5-47BA-8D04-03B7D4259B19}">
      <dsp:nvSpPr>
        <dsp:cNvPr id="0" name=""/>
        <dsp:cNvSpPr/>
      </dsp:nvSpPr>
      <dsp:spPr>
        <a:xfrm>
          <a:off x="313632" y="794879"/>
          <a:ext cx="570240" cy="5702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84284-49A4-4637-A1F4-21C65A08D979}">
      <dsp:nvSpPr>
        <dsp:cNvPr id="0" name=""/>
        <dsp:cNvSpPr/>
      </dsp:nvSpPr>
      <dsp:spPr>
        <a:xfrm>
          <a:off x="1197504" y="561599"/>
          <a:ext cx="7082896" cy="10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28" tIns="109728" rIns="109728" bIns="10972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noProof="0" dirty="0"/>
            <a:t>Upp till 30 % av Sveriges nyanlända lider av migrationsrelaterad psykisk ohälsa (källa: Röda korset)</a:t>
          </a:r>
        </a:p>
      </dsp:txBody>
      <dsp:txXfrm>
        <a:off x="1197504" y="561599"/>
        <a:ext cx="7082896" cy="1036800"/>
      </dsp:txXfrm>
    </dsp:sp>
    <dsp:sp modelId="{8C9AD2E9-F47D-481B-9580-2207E131E881}">
      <dsp:nvSpPr>
        <dsp:cNvPr id="0" name=""/>
        <dsp:cNvSpPr/>
      </dsp:nvSpPr>
      <dsp:spPr>
        <a:xfrm>
          <a:off x="0" y="1857600"/>
          <a:ext cx="8280400" cy="10368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98EAC-BFD8-4F22-A11B-A71B6284CA6C}">
      <dsp:nvSpPr>
        <dsp:cNvPr id="0" name=""/>
        <dsp:cNvSpPr/>
      </dsp:nvSpPr>
      <dsp:spPr>
        <a:xfrm>
          <a:off x="313632" y="2090880"/>
          <a:ext cx="570240" cy="5702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5130D0-83F0-4842-BCB1-EA70CBF53522}">
      <dsp:nvSpPr>
        <dsp:cNvPr id="0" name=""/>
        <dsp:cNvSpPr/>
      </dsp:nvSpPr>
      <dsp:spPr>
        <a:xfrm>
          <a:off x="1197504" y="1857600"/>
          <a:ext cx="7082896" cy="10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28" tIns="109728" rIns="109728" bIns="10972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Psykisk</a:t>
          </a:r>
          <a:r>
            <a:rPr lang="en-US" sz="2000" kern="1200" dirty="0"/>
            <a:t> </a:t>
          </a:r>
          <a:r>
            <a:rPr lang="sv-SE" sz="2000" kern="1200" noProof="0" dirty="0"/>
            <a:t>ohälsa</a:t>
          </a:r>
          <a:r>
            <a:rPr lang="en-US" sz="2000" kern="1200" dirty="0"/>
            <a:t> och </a:t>
          </a:r>
          <a:r>
            <a:rPr lang="en-US" sz="2000" kern="1200" dirty="0" err="1"/>
            <a:t>diagnosen</a:t>
          </a:r>
          <a:r>
            <a:rPr lang="en-US" sz="2000" kern="1200" dirty="0"/>
            <a:t> PTSD </a:t>
          </a:r>
          <a:r>
            <a:rPr lang="en-US" sz="2000" kern="1200" dirty="0" err="1"/>
            <a:t>försvårar</a:t>
          </a:r>
          <a:r>
            <a:rPr lang="en-US" sz="2000" kern="1200" dirty="0"/>
            <a:t> </a:t>
          </a:r>
          <a:r>
            <a:rPr lang="en-US" sz="2000" kern="1200" dirty="0" err="1"/>
            <a:t>inlärning</a:t>
          </a:r>
          <a:r>
            <a:rPr lang="en-US" sz="2000" kern="1200" dirty="0"/>
            <a:t> av </a:t>
          </a:r>
          <a:r>
            <a:rPr lang="en-US" sz="2000" kern="1200" dirty="0" err="1"/>
            <a:t>svenska</a:t>
          </a:r>
          <a:r>
            <a:rPr lang="en-US" sz="2000" kern="1200" dirty="0"/>
            <a:t> </a:t>
          </a:r>
          <a:r>
            <a:rPr lang="en-US" sz="2000" kern="1200" dirty="0" err="1"/>
            <a:t>språket</a:t>
          </a:r>
          <a:r>
            <a:rPr lang="en-US" sz="2000" kern="1200" dirty="0"/>
            <a:t> och </a:t>
          </a:r>
          <a:r>
            <a:rPr lang="en-US" sz="2000" kern="1200" dirty="0" err="1"/>
            <a:t>fördröjer</a:t>
          </a:r>
          <a:r>
            <a:rPr lang="en-US" sz="2000" kern="1200" dirty="0"/>
            <a:t> </a:t>
          </a:r>
          <a:r>
            <a:rPr lang="en-US" sz="2000" kern="1200" dirty="0" err="1"/>
            <a:t>etablering</a:t>
          </a:r>
          <a:r>
            <a:rPr lang="en-US" sz="2000" kern="1200" dirty="0"/>
            <a:t> </a:t>
          </a:r>
          <a:r>
            <a:rPr lang="en-US" sz="2000" kern="1200" dirty="0" err="1"/>
            <a:t>på</a:t>
          </a:r>
          <a:r>
            <a:rPr lang="en-US" sz="2000" kern="1200" dirty="0"/>
            <a:t> </a:t>
          </a:r>
          <a:r>
            <a:rPr lang="en-US" sz="2000" kern="1200" dirty="0" err="1"/>
            <a:t>arbetsmarknaden</a:t>
          </a:r>
          <a:endParaRPr lang="en-US" sz="2000" kern="1200" dirty="0"/>
        </a:p>
      </dsp:txBody>
      <dsp:txXfrm>
        <a:off x="1197504" y="1857600"/>
        <a:ext cx="7082896" cy="103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en-US" dirty="0">
              <a:latin typeface="PT Sans Regular" panose="020B0503020203020204" pitchFamily="34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48813834-C992-874A-999B-F34948573571}" type="datetimeFigureOut">
              <a:rPr lang="en-US" smtClean="0">
                <a:latin typeface="PT Sans Regular" panose="020B0503020203020204" pitchFamily="34" charset="77"/>
              </a:rPr>
              <a:t>2/19/2024</a:t>
            </a:fld>
            <a:endParaRPr lang="en-US" dirty="0">
              <a:latin typeface="PT Sans Regular" panose="020B0503020203020204" pitchFamily="34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en-US" dirty="0">
              <a:latin typeface="PT Sans Regular" panose="020B0503020203020204" pitchFamily="34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9B5CF82C-9912-8E4D-BE02-601DCFABFDC6}" type="slidenum">
              <a:rPr lang="en-US" smtClean="0">
                <a:latin typeface="PT Sans Regular" panose="020B0503020203020204" pitchFamily="34" charset="77"/>
              </a:rPr>
              <a:t>‹#›</a:t>
            </a:fld>
            <a:endParaRPr lang="en-US" dirty="0">
              <a:latin typeface="PT Sans Regular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4741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 b="0" i="0">
                <a:latin typeface="PT Sans Regular" panose="020B0503020203020204" pitchFamily="34" charset="77"/>
              </a:defRPr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 b="0" i="0">
                <a:latin typeface="PT Sans Regular" panose="020B0503020203020204" pitchFamily="34" charset="77"/>
              </a:defRPr>
            </a:lvl1pPr>
          </a:lstStyle>
          <a:p>
            <a:fld id="{737CB8CD-03A1-B843-8A46-D4867E69E605}" type="datetimeFigureOut">
              <a:rPr lang="en-US" smtClean="0"/>
              <a:pPr/>
              <a:t>2/19/2024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 b="0" i="0">
                <a:latin typeface="PT Sans Regular" panose="020B0503020203020204" pitchFamily="34" charset="77"/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 b="0" i="0">
                <a:latin typeface="PT Sans Regular" panose="020B0503020203020204" pitchFamily="34" charset="77"/>
              </a:defRPr>
            </a:lvl1pPr>
          </a:lstStyle>
          <a:p>
            <a:fld id="{27F982C5-7E37-5C4D-97D7-010A44D02F0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30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PT Sans Regular" panose="020B0503020203020204" pitchFamily="34" charset="77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PT Sans Regular" panose="020B0503020203020204" pitchFamily="34" charset="77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PT Sans Regular" panose="020B0503020203020204" pitchFamily="34" charset="77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PT Sans Regular" panose="020B0503020203020204" pitchFamily="34" charset="77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PT Sans Regular" panose="020B0503020203020204" pitchFamily="34" charset="77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Presentation av oss</a:t>
            </a:r>
          </a:p>
          <a:p>
            <a:r>
              <a:rPr lang="sv-SE" dirty="0"/>
              <a:t>Hanna Thelin, projektledare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394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Kort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896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Vanliga symptom på psykisk ohälsa är </a:t>
            </a:r>
          </a:p>
          <a:p>
            <a:r>
              <a:rPr lang="sv-SE" dirty="0"/>
              <a:t>Minnessvårigheter</a:t>
            </a:r>
          </a:p>
          <a:p>
            <a:r>
              <a:rPr lang="sv-SE" dirty="0"/>
              <a:t>Koncentrationssvårigheter</a:t>
            </a:r>
          </a:p>
          <a:p>
            <a:r>
              <a:rPr lang="sv-SE" dirty="0"/>
              <a:t>Sömnsvårigheter</a:t>
            </a:r>
          </a:p>
          <a:p>
            <a:r>
              <a:rPr lang="sv-SE" dirty="0"/>
              <a:t>Nedstämdhet</a:t>
            </a:r>
          </a:p>
          <a:p>
            <a:r>
              <a:rPr lang="sv-SE" dirty="0"/>
              <a:t>Oro</a:t>
            </a:r>
          </a:p>
          <a:p>
            <a:r>
              <a:rPr lang="sv-SE" dirty="0"/>
              <a:t>Även </a:t>
            </a:r>
            <a:r>
              <a:rPr lang="sv-SE" dirty="0" err="1"/>
              <a:t>flashbacks</a:t>
            </a:r>
            <a:endParaRPr lang="sv-SE" dirty="0"/>
          </a:p>
          <a:p>
            <a:r>
              <a:rPr lang="sv-SE" dirty="0"/>
              <a:t>Svårt att klara vardag, studier och arbetsliv utan anpassningar</a:t>
            </a:r>
          </a:p>
          <a:p>
            <a:r>
              <a:rPr lang="sv-SE" dirty="0"/>
              <a:t>För nyanlända är oftast språkinlärningen prioriterad i ett första läge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535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Insam</a:t>
            </a:r>
            <a:r>
              <a:rPr lang="sv-SE" dirty="0"/>
              <a:t> erbjuder parallella insatser på tre områden SPRÅK, ARBETE OCH HÄLSA, allt under samma tak</a:t>
            </a:r>
          </a:p>
          <a:p>
            <a:r>
              <a:rPr lang="sv-SE" dirty="0"/>
              <a:t>Teamet är tvärprofessionellt och består av 3 sfi-lärare, en AMK, en arbetsförmedlare och en hälsocoach</a:t>
            </a:r>
          </a:p>
          <a:p>
            <a:endParaRPr lang="sv-SE" dirty="0"/>
          </a:p>
          <a:p>
            <a:r>
              <a:rPr lang="sv-SE" dirty="0"/>
              <a:t>Grundschemat är 15 h SFI/vecka som sedan kombineras med övriga aktiviteter</a:t>
            </a:r>
          </a:p>
          <a:p>
            <a:r>
              <a:rPr lang="sv-SE" dirty="0"/>
              <a:t>Majoriteten av våra deltagare har mycket kort eller ingen studiebakgrund från sina hemländer. </a:t>
            </a:r>
          </a:p>
          <a:p>
            <a:r>
              <a:rPr lang="sv-SE" dirty="0"/>
              <a:t>Vanligaste språk är arabiska och dari.</a:t>
            </a:r>
          </a:p>
          <a:p>
            <a:r>
              <a:rPr lang="sv-SE" dirty="0"/>
              <a:t>Grupp och individuellt; ge exempel..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41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 rtl="0">
              <a:spcBef>
                <a:spcPts val="1200"/>
              </a:spcBef>
              <a:spcAft>
                <a:spcPts val="1200"/>
              </a:spcAft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 utveckla samarbete med socialtjänst och Vård- och  omsorgsförvaltning för att kunna erbjuda ett passande stöd för de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20% som kommer att avslutas eller skrivas ut på grund av uteblivna framsteg</a:t>
            </a:r>
            <a:endParaRPr lang="sv-SE" sz="12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200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v-SE" dirty="0"/>
              <a:t>EOS Prisma - </a:t>
            </a:r>
            <a:r>
              <a:rPr lang="sv-SE" b="0" i="0" dirty="0">
                <a:solidFill>
                  <a:srgbClr val="000000"/>
                </a:solidFill>
                <a:effectLst/>
                <a:latin typeface="wfont_14b601_28ad8cec06dd4922877b2f6cdbeff7d0"/>
              </a:rPr>
              <a:t>Prisma är Eos Cares och Lunds kommuns gemensamma program för stöd till samhällsgrupper med särskilda behov, och för utveckling av öppna, tillgängliga och inkluderande verksamheter inom Lunds kommuns fritidssektor.</a:t>
            </a:r>
            <a:endParaRPr lang="sv-SE" b="0" i="0" dirty="0">
              <a:solidFill>
                <a:srgbClr val="000000"/>
              </a:solidFill>
              <a:effectLst/>
            </a:endParaRPr>
          </a:p>
          <a:p>
            <a:pPr algn="l" fontAlgn="base"/>
            <a:r>
              <a:rPr lang="sv-SE" b="0" i="0" dirty="0">
                <a:solidFill>
                  <a:srgbClr val="000000"/>
                </a:solidFill>
                <a:effectLst/>
                <a:latin typeface="wfont_14b601_28ad8cec06dd4922877b2f6cdbeff7d0"/>
              </a:rPr>
              <a:t>​</a:t>
            </a:r>
            <a:endParaRPr lang="sv-SE" b="0" i="0" dirty="0">
              <a:solidFill>
                <a:srgbClr val="000000"/>
              </a:solidFill>
              <a:effectLst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5225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2C5-7E37-5C4D-97D7-010A44D02F0B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04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952FA-28B4-D94F-8701-011F88D33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6466" y="3913908"/>
            <a:ext cx="718532" cy="64749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60045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1000"/>
              </a:spcBef>
              <a:buNone/>
              <a:defRPr sz="1600" b="1">
                <a:solidFill>
                  <a:schemeClr val="accent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7998-45AA-A944-BED8-0A5FF9F62E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F5A95-9043-724B-A1C6-FE4F6A895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A2336-95A0-D44C-ABF9-BA54B89D1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6532-6603-7A42-BB10-8B926607A6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89A2A0E-C8E5-DD4B-898A-6639228CB4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1351" y="582093"/>
            <a:ext cx="1282385" cy="8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1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>
          <p15:clr>
            <a:srgbClr val="FBAE40"/>
          </p15:clr>
        </p15:guide>
        <p15:guide id="2" pos="48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5BCF24-7A98-2F41-A8B9-FDB1B14A40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800" y="915975"/>
            <a:ext cx="8280400" cy="3456000"/>
          </a:xfrm>
        </p:spPr>
        <p:txBody>
          <a:bodyPr numCol="2" spcCol="360000">
            <a:normAutofit/>
          </a:bodyPr>
          <a:lstStyle>
            <a:lvl1pPr marL="0" indent="0">
              <a:lnSpc>
                <a:spcPct val="114000"/>
              </a:lnSpc>
              <a:spcBef>
                <a:spcPts val="1000"/>
              </a:spcBef>
              <a:buNone/>
              <a:defRPr sz="1200"/>
            </a:lvl1pPr>
            <a:lvl2pPr marL="275850" indent="0">
              <a:lnSpc>
                <a:spcPct val="114000"/>
              </a:lnSpc>
              <a:spcBef>
                <a:spcPts val="1000"/>
              </a:spcBef>
              <a:buNone/>
              <a:defRPr sz="1200"/>
            </a:lvl2pPr>
            <a:lvl3pPr marL="554400" indent="0">
              <a:lnSpc>
                <a:spcPct val="114000"/>
              </a:lnSpc>
              <a:spcBef>
                <a:spcPts val="1000"/>
              </a:spcBef>
              <a:buNone/>
              <a:defRPr sz="1200"/>
            </a:lvl3pPr>
            <a:lvl4pPr marL="795600" indent="0">
              <a:lnSpc>
                <a:spcPct val="114000"/>
              </a:lnSpc>
              <a:spcBef>
                <a:spcPts val="1000"/>
              </a:spcBef>
              <a:buNone/>
              <a:defRPr sz="1200"/>
            </a:lvl4pPr>
            <a:lvl5pPr marL="1180800" indent="0">
              <a:lnSpc>
                <a:spcPct val="114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C7FA4F-2F83-F345-A15A-19F3A56B0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94F806D-9134-1444-A6C5-073E7C5DE0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63581D-D9FC-464C-986D-64D23BE24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772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2767" userDrawn="1">
          <p15:clr>
            <a:srgbClr val="FBAE40"/>
          </p15:clr>
        </p15:guide>
        <p15:guide id="5" pos="299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_3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915975"/>
            <a:ext cx="8280400" cy="3456000"/>
          </a:xfrm>
        </p:spPr>
        <p:txBody>
          <a:bodyPr numCol="3" spcCol="360000">
            <a:normAutofit/>
          </a:bodyPr>
          <a:lstStyle>
            <a:lvl1pPr marL="0" indent="0">
              <a:lnSpc>
                <a:spcPct val="114000"/>
              </a:lnSpc>
              <a:spcBef>
                <a:spcPts val="1000"/>
              </a:spcBef>
              <a:buNone/>
              <a:defRPr sz="1200"/>
            </a:lvl1pPr>
            <a:lvl2pPr marL="275850" indent="0">
              <a:lnSpc>
                <a:spcPct val="114000"/>
              </a:lnSpc>
              <a:spcBef>
                <a:spcPts val="1000"/>
              </a:spcBef>
              <a:buNone/>
              <a:defRPr sz="1200"/>
            </a:lvl2pPr>
            <a:lvl3pPr marL="554400" indent="0">
              <a:lnSpc>
                <a:spcPct val="114000"/>
              </a:lnSpc>
              <a:spcBef>
                <a:spcPts val="1000"/>
              </a:spcBef>
              <a:buNone/>
              <a:defRPr sz="1200"/>
            </a:lvl3pPr>
            <a:lvl4pPr marL="795600" indent="0">
              <a:lnSpc>
                <a:spcPct val="114000"/>
              </a:lnSpc>
              <a:spcBef>
                <a:spcPts val="1000"/>
              </a:spcBef>
              <a:buNone/>
              <a:defRPr sz="1200"/>
            </a:lvl4pPr>
            <a:lvl5pPr marL="1180800" indent="0">
              <a:lnSpc>
                <a:spcPct val="114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2D1A59-2023-654E-B9C1-B8D0A081B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AE9737-7FF4-D941-975B-F84A371C9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8F8C44B-9FB7-A444-B192-DFB34F37C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586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pos="5488">
          <p15:clr>
            <a:srgbClr val="FBAE40"/>
          </p15:clr>
        </p15:guide>
        <p15:guide id="3" orient="horz" pos="259">
          <p15:clr>
            <a:srgbClr val="FBAE40"/>
          </p15:clr>
        </p15:guide>
        <p15:guide id="4" pos="1859" userDrawn="1">
          <p15:clr>
            <a:srgbClr val="FBAE40"/>
          </p15:clr>
        </p15:guide>
        <p15:guide id="5" pos="2086" userDrawn="1">
          <p15:clr>
            <a:srgbClr val="FBAE40"/>
          </p15:clr>
        </p15:guide>
        <p15:guide id="6" pos="3674" userDrawn="1">
          <p15:clr>
            <a:srgbClr val="FBAE40"/>
          </p15:clr>
        </p15:guide>
        <p15:guide id="7" pos="39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Compa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1ECBF6-14D6-5A4B-B35C-BA464DFC6554}"/>
              </a:ext>
            </a:extLst>
          </p:cNvPr>
          <p:cNvSpPr/>
          <p:nvPr userDrawn="1"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750"/>
            <a:ext cx="3059112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3" y="1851975"/>
            <a:ext cx="3059111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600"/>
            </a:lvl1pPr>
            <a:lvl2pPr>
              <a:lnSpc>
                <a:spcPct val="114000"/>
              </a:lnSpc>
              <a:spcBef>
                <a:spcPts val="600"/>
              </a:spcBef>
              <a:defRPr sz="1600"/>
            </a:lvl2pPr>
            <a:lvl3pPr>
              <a:lnSpc>
                <a:spcPct val="114000"/>
              </a:lnSpc>
              <a:spcBef>
                <a:spcPts val="600"/>
              </a:spcBef>
              <a:defRPr sz="1400"/>
            </a:lvl3pPr>
            <a:lvl4pPr>
              <a:lnSpc>
                <a:spcPct val="114000"/>
              </a:lnSpc>
              <a:spcBef>
                <a:spcPts val="600"/>
              </a:spcBef>
              <a:defRPr sz="1400"/>
            </a:lvl4pPr>
            <a:lvl5pPr>
              <a:lnSpc>
                <a:spcPct val="114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BC270A-AA8F-8349-BA14-6F370B40850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92725" y="1851975"/>
            <a:ext cx="3059111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600"/>
            </a:lvl1pPr>
            <a:lvl2pPr>
              <a:lnSpc>
                <a:spcPct val="114000"/>
              </a:lnSpc>
              <a:spcBef>
                <a:spcPts val="600"/>
              </a:spcBef>
              <a:defRPr sz="1600"/>
            </a:lvl2pPr>
            <a:lvl3pPr>
              <a:lnSpc>
                <a:spcPct val="114000"/>
              </a:lnSpc>
              <a:spcBef>
                <a:spcPts val="600"/>
              </a:spcBef>
              <a:defRPr sz="1400"/>
            </a:lvl3pPr>
            <a:lvl4pPr>
              <a:lnSpc>
                <a:spcPct val="114000"/>
              </a:lnSpc>
              <a:spcBef>
                <a:spcPts val="600"/>
              </a:spcBef>
              <a:defRPr sz="1400"/>
            </a:lvl4pPr>
            <a:lvl5pPr>
              <a:lnSpc>
                <a:spcPct val="114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6378EC-386E-2143-9786-525A539BEA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2725" y="771525"/>
            <a:ext cx="3059111" cy="9002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400" b="1">
                <a:latin typeface="+mj-lt"/>
              </a:defRPr>
            </a:lvl5pPr>
          </a:lstStyle>
          <a:p>
            <a:pPr lvl="0"/>
            <a:r>
              <a:rPr lang="en-US" dirty="0"/>
              <a:t>Headline</a:t>
            </a:r>
            <a:endParaRPr lang="sv-S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F803265-1AB3-9849-869E-5A1A0EB2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CD8F063-D721-1E43-A348-1AFD05EFC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DAF7881-236D-134F-AA09-64C6C62E0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260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>
          <p15:clr>
            <a:srgbClr val="FBAE40"/>
          </p15:clr>
        </p15:guide>
        <p15:guide id="2" pos="499">
          <p15:clr>
            <a:srgbClr val="FBAE40"/>
          </p15:clr>
        </p15:guide>
        <p15:guide id="3" pos="2880">
          <p15:clr>
            <a:srgbClr val="FBAE40"/>
          </p15:clr>
        </p15:guide>
        <p15:guide id="4" pos="5261">
          <p15:clr>
            <a:srgbClr val="FBAE40"/>
          </p15:clr>
        </p15:guide>
        <p15:guide id="5" pos="33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750"/>
            <a:ext cx="3059112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3" y="1851975"/>
            <a:ext cx="3059111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600"/>
            </a:lvl1pPr>
            <a:lvl2pPr>
              <a:lnSpc>
                <a:spcPct val="114000"/>
              </a:lnSpc>
              <a:spcBef>
                <a:spcPts val="600"/>
              </a:spcBef>
              <a:defRPr sz="1600"/>
            </a:lvl2pPr>
            <a:lvl3pPr>
              <a:lnSpc>
                <a:spcPct val="114000"/>
              </a:lnSpc>
              <a:spcBef>
                <a:spcPts val="600"/>
              </a:spcBef>
              <a:defRPr sz="1400"/>
            </a:lvl3pPr>
            <a:lvl4pPr>
              <a:lnSpc>
                <a:spcPct val="114000"/>
              </a:lnSpc>
              <a:spcBef>
                <a:spcPts val="600"/>
              </a:spcBef>
              <a:defRPr sz="1400"/>
            </a:lvl4pPr>
            <a:lvl5pPr>
              <a:lnSpc>
                <a:spcPct val="114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FCEF1B-51F7-FC45-904B-AB6DF9DE2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0A4207C-8202-5344-8704-33D6CAE4E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E454D75-078B-8A43-BC02-922CB7707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6424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261" userDrawn="1">
          <p15:clr>
            <a:srgbClr val="FBAE40"/>
          </p15:clr>
        </p15:guide>
        <p15:guide id="5" pos="33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2726" y="771526"/>
            <a:ext cx="3059112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292726" y="1851975"/>
            <a:ext cx="3059112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600"/>
            </a:lvl1pPr>
            <a:lvl2pPr>
              <a:lnSpc>
                <a:spcPct val="114000"/>
              </a:lnSpc>
              <a:spcBef>
                <a:spcPts val="600"/>
              </a:spcBef>
              <a:defRPr sz="1600"/>
            </a:lvl2pPr>
            <a:lvl3pPr>
              <a:lnSpc>
                <a:spcPct val="114000"/>
              </a:lnSpc>
              <a:spcBef>
                <a:spcPts val="600"/>
              </a:spcBef>
              <a:defRPr sz="1400"/>
            </a:lvl3pPr>
            <a:lvl4pPr>
              <a:lnSpc>
                <a:spcPct val="114000"/>
              </a:lnSpc>
              <a:spcBef>
                <a:spcPts val="600"/>
              </a:spcBef>
              <a:defRPr sz="1400"/>
            </a:lvl4pPr>
            <a:lvl5pPr>
              <a:lnSpc>
                <a:spcPct val="114000"/>
              </a:lnSpc>
              <a:spcBef>
                <a:spcPts val="600"/>
              </a:spcBef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2A936F0-20E1-1345-A585-6407897BB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0C3AE44-9306-144E-933F-822A129A9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703955-0728-C24C-8D59-4DDF123B3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4875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34" userDrawn="1">
          <p15:clr>
            <a:srgbClr val="FBAE40"/>
          </p15:clr>
        </p15:guide>
        <p15:guide id="2" pos="5261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499" userDrawn="1">
          <p15:clr>
            <a:srgbClr val="FBAE40"/>
          </p15:clr>
        </p15:guide>
        <p15:guide id="5" pos="242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163" y="771525"/>
            <a:ext cx="2511488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2162" y="1851975"/>
            <a:ext cx="2511488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400"/>
            </a:lvl1pPr>
            <a:lvl2pPr>
              <a:lnSpc>
                <a:spcPct val="114000"/>
              </a:lnSpc>
              <a:spcBef>
                <a:spcPts val="600"/>
              </a:spcBef>
              <a:defRPr sz="1400"/>
            </a:lvl2pPr>
            <a:lvl3pPr>
              <a:lnSpc>
                <a:spcPct val="114000"/>
              </a:lnSpc>
              <a:spcBef>
                <a:spcPts val="600"/>
              </a:spcBef>
              <a:defRPr sz="1200"/>
            </a:lvl3pPr>
            <a:lvl4pPr>
              <a:lnSpc>
                <a:spcPct val="114000"/>
              </a:lnSpc>
              <a:spcBef>
                <a:spcPts val="600"/>
              </a:spcBef>
              <a:defRPr sz="1200"/>
            </a:lvl4pPr>
            <a:lvl5pPr>
              <a:lnSpc>
                <a:spcPct val="114000"/>
              </a:lnSpc>
              <a:spcBef>
                <a:spcPts val="600"/>
              </a:spcBef>
              <a:defRPr sz="10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3851276" y="771525"/>
            <a:ext cx="4500562" cy="3600450"/>
          </a:xfrm>
        </p:spPr>
        <p:txBody>
          <a:bodyPr/>
          <a:lstStyle>
            <a:lvl1pPr>
              <a:lnSpc>
                <a:spcPct val="114000"/>
              </a:lnSpc>
              <a:spcBef>
                <a:spcPts val="1200"/>
              </a:spcBef>
              <a:defRPr/>
            </a:lvl1pPr>
            <a:lvl2pPr>
              <a:lnSpc>
                <a:spcPct val="114000"/>
              </a:lnSpc>
              <a:spcBef>
                <a:spcPts val="600"/>
              </a:spcBef>
              <a:defRPr/>
            </a:lvl2pPr>
            <a:lvl3pPr>
              <a:lnSpc>
                <a:spcPct val="114000"/>
              </a:lnSpc>
              <a:spcBef>
                <a:spcPts val="600"/>
              </a:spcBef>
              <a:defRPr/>
            </a:lvl3pPr>
            <a:lvl4pPr>
              <a:lnSpc>
                <a:spcPct val="114000"/>
              </a:lnSpc>
              <a:spcBef>
                <a:spcPts val="600"/>
              </a:spcBef>
              <a:defRPr/>
            </a:lvl4pPr>
            <a:lvl5pPr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9901F37-DE54-AD45-866F-60243F35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461E996-8D95-4449-948F-8436FC2E1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D90FD2-E631-8549-99D9-4F4C30A48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9952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086" userDrawn="1">
          <p15:clr>
            <a:srgbClr val="FBAE40"/>
          </p15:clr>
        </p15:guide>
        <p15:guide id="3" pos="2426" userDrawn="1">
          <p15:clr>
            <a:srgbClr val="FBAE40"/>
          </p15:clr>
        </p15:guide>
        <p15:guide id="4" pos="526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Graphic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2474" y="771525"/>
            <a:ext cx="2519363" cy="90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32475" y="1851975"/>
            <a:ext cx="2519363" cy="2520000"/>
          </a:xfrm>
        </p:spPr>
        <p:txBody>
          <a:bodyPr/>
          <a:lstStyle>
            <a:lvl1pPr>
              <a:lnSpc>
                <a:spcPct val="114000"/>
              </a:lnSpc>
              <a:spcBef>
                <a:spcPts val="1000"/>
              </a:spcBef>
              <a:defRPr sz="1400"/>
            </a:lvl1pPr>
            <a:lvl2pPr>
              <a:lnSpc>
                <a:spcPct val="114000"/>
              </a:lnSpc>
              <a:spcBef>
                <a:spcPts val="600"/>
              </a:spcBef>
              <a:defRPr sz="1400"/>
            </a:lvl2pPr>
            <a:lvl3pPr>
              <a:lnSpc>
                <a:spcPct val="114000"/>
              </a:lnSpc>
              <a:spcBef>
                <a:spcPts val="600"/>
              </a:spcBef>
              <a:defRPr sz="1200"/>
            </a:lvl3pPr>
            <a:lvl4pPr>
              <a:lnSpc>
                <a:spcPct val="114000"/>
              </a:lnSpc>
              <a:spcBef>
                <a:spcPts val="600"/>
              </a:spcBef>
              <a:defRPr sz="1200"/>
            </a:lvl4pPr>
            <a:lvl5pPr>
              <a:lnSpc>
                <a:spcPct val="114000"/>
              </a:lnSpc>
              <a:spcBef>
                <a:spcPts val="600"/>
              </a:spcBef>
              <a:defRPr sz="10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792163" y="771526"/>
            <a:ext cx="4500561" cy="3600449"/>
          </a:xfrm>
        </p:spPr>
        <p:txBody>
          <a:bodyPr/>
          <a:lstStyle>
            <a:lvl1pPr>
              <a:lnSpc>
                <a:spcPct val="114000"/>
              </a:lnSpc>
              <a:spcBef>
                <a:spcPts val="1200"/>
              </a:spcBef>
              <a:defRPr/>
            </a:lvl1pPr>
            <a:lvl2pPr>
              <a:lnSpc>
                <a:spcPct val="114000"/>
              </a:lnSpc>
              <a:spcBef>
                <a:spcPts val="600"/>
              </a:spcBef>
              <a:defRPr/>
            </a:lvl2pPr>
            <a:lvl3pPr>
              <a:lnSpc>
                <a:spcPct val="114000"/>
              </a:lnSpc>
              <a:spcBef>
                <a:spcPts val="600"/>
              </a:spcBef>
              <a:defRPr/>
            </a:lvl3pPr>
            <a:lvl4pPr>
              <a:lnSpc>
                <a:spcPct val="114000"/>
              </a:lnSpc>
              <a:spcBef>
                <a:spcPts val="600"/>
              </a:spcBef>
              <a:defRPr/>
            </a:lvl4pPr>
            <a:lvl5pPr>
              <a:lnSpc>
                <a:spcPct val="114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4F9FEA0-B0DD-B446-BB23-3DCAF8FDC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2B7C545-28A1-604D-BDB7-7D415D95E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C91783-20A4-5C4F-BB68-82AF3D392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539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34" userDrawn="1">
          <p15:clr>
            <a:srgbClr val="FBAE40"/>
          </p15:clr>
        </p15:guide>
        <p15:guide id="2" pos="499" userDrawn="1">
          <p15:clr>
            <a:srgbClr val="FBAE40"/>
          </p15:clr>
        </p15:guide>
        <p15:guide id="3" pos="5261" userDrawn="1">
          <p15:clr>
            <a:srgbClr val="FBAE40"/>
          </p15:clr>
        </p15:guide>
        <p15:guide id="4" pos="367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No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8" hasCustomPrompt="1"/>
          </p:nvPr>
        </p:nvSpPr>
        <p:spPr>
          <a:xfrm>
            <a:off x="1151387" y="771525"/>
            <a:ext cx="6841676" cy="3600449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sv-SE" dirty="0"/>
              <a:t>Text,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878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50937" y="771525"/>
            <a:ext cx="6842126" cy="3600450"/>
          </a:xfrm>
        </p:spPr>
        <p:txBody>
          <a:bodyPr bIns="0" anchor="ctr" anchorCtr="0"/>
          <a:lstStyle>
            <a:lvl1pPr marL="0" indent="0" algn="ctr">
              <a:lnSpc>
                <a:spcPct val="80000"/>
              </a:lnSpc>
              <a:spcBef>
                <a:spcPts val="800"/>
              </a:spcBef>
              <a:buNone/>
              <a:defRPr sz="6000" b="1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1"/>
                </a:solidFill>
              </a:defRPr>
            </a:lvl3pPr>
            <a:lvl4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1"/>
                </a:solidFill>
              </a:defRPr>
            </a:lvl4pPr>
            <a:lvl5pPr marL="0" indent="0" algn="ctr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3072947-BF1D-3D4A-8F2E-3138664D5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FA2D6A-6D3C-F248-8CF3-B0B13891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344D70-2622-BB46-945E-42A475022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18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952FA-28B4-D94F-8701-011F88D33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6466" y="3913908"/>
            <a:ext cx="718532" cy="647498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60045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chemeClr val="accent1"/>
                </a:solidFill>
              </a:defRPr>
            </a:lvl2pPr>
            <a:lvl3pPr marL="0" indent="0">
              <a:spcBef>
                <a:spcPts val="1000"/>
              </a:spcBef>
              <a:buNone/>
              <a:defRPr sz="1600" b="1">
                <a:solidFill>
                  <a:schemeClr val="accent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17998-45AA-A944-BED8-0A5FF9F62E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6F5A95-9043-724B-A1C6-FE4F6A895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A2336-95A0-D44C-ABF9-BA54B89D15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B6532-6603-7A42-BB10-8B926607A6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EE00408-5D82-0241-A3D7-E5FF3381D0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1351" y="582093"/>
            <a:ext cx="1282385" cy="8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 userDrawn="1">
          <p15:clr>
            <a:srgbClr val="FBAE40"/>
          </p15:clr>
        </p15:guide>
        <p15:guide id="2" pos="48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150937" y="771525"/>
            <a:ext cx="6842126" cy="3600450"/>
          </a:xfrm>
        </p:spPr>
        <p:txBody>
          <a:bodyPr bIns="0" anchor="ctr" anchorCtr="0"/>
          <a:lstStyle>
            <a:lvl1pPr marL="0" indent="0" algn="ctr">
              <a:lnSpc>
                <a:spcPct val="80000"/>
              </a:lnSpc>
              <a:spcBef>
                <a:spcPts val="800"/>
              </a:spcBef>
              <a:buNone/>
              <a:defRPr sz="6000" b="1">
                <a:solidFill>
                  <a:schemeClr val="accent3"/>
                </a:solidFill>
                <a:latin typeface="+mj-lt"/>
              </a:defRPr>
            </a:lvl1pPr>
            <a:lvl2pPr marL="0" indent="0" algn="ctr">
              <a:lnSpc>
                <a:spcPct val="80000"/>
              </a:lnSpc>
              <a:spcBef>
                <a:spcPts val="1600"/>
              </a:spcBef>
              <a:buNone/>
              <a:defRPr sz="1800">
                <a:solidFill>
                  <a:schemeClr val="accent3"/>
                </a:solidFill>
                <a:latin typeface="+mj-lt"/>
              </a:defRPr>
            </a:lvl2pPr>
            <a:lvl3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3"/>
                </a:solidFill>
              </a:defRPr>
            </a:lvl3pPr>
            <a:lvl4pPr marL="0" indent="0" algn="ctr">
              <a:lnSpc>
                <a:spcPct val="120000"/>
              </a:lnSpc>
              <a:spcBef>
                <a:spcPts val="1600"/>
              </a:spcBef>
              <a:buNone/>
              <a:defRPr sz="1400">
                <a:solidFill>
                  <a:schemeClr val="accent3"/>
                </a:solidFill>
              </a:defRPr>
            </a:lvl4pPr>
            <a:lvl5pPr marL="0" indent="0" algn="ctr">
              <a:lnSpc>
                <a:spcPct val="120000"/>
              </a:lnSpc>
              <a:spcBef>
                <a:spcPts val="1600"/>
              </a:spcBef>
              <a:buNone/>
              <a:defRPr sz="1200"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noProof="0" dirty="0"/>
              <a:t>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F248B-8A94-FC4B-BA9B-98D6AB4A7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A512E-AE10-C347-98FB-6E4D35DEE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0990C-5A4D-FE44-9159-6D9F7230F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48704-729F-D045-AB53-456C4F0C0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DD6E624-385C-8F45-A13E-A42E8ABAB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015BAEF-0236-B643-AE49-FBD79E2A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566DC6B-AD2B-A840-ACAA-78ED7B8C8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186980-7F26-BE4D-857C-106A56810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9100" y="4673205"/>
            <a:ext cx="642469" cy="283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4ED04-2F1C-C54C-A618-196AF8042C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87857" y="4673204"/>
            <a:ext cx="305206" cy="2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14000"/>
              </a:lnSpc>
              <a:defRPr>
                <a:solidFill>
                  <a:srgbClr val="FFFFFF"/>
                </a:solidFill>
              </a:defRPr>
            </a:lvl1pPr>
            <a:lvl2pPr>
              <a:lnSpc>
                <a:spcPct val="114000"/>
              </a:lnSpc>
              <a:defRPr>
                <a:solidFill>
                  <a:srgbClr val="FFFFFF"/>
                </a:solidFill>
              </a:defRPr>
            </a:lvl2pPr>
            <a:lvl3pPr>
              <a:lnSpc>
                <a:spcPct val="114000"/>
              </a:lnSpc>
              <a:defRPr>
                <a:solidFill>
                  <a:srgbClr val="FFFFFF"/>
                </a:solidFill>
              </a:defRPr>
            </a:lvl3pPr>
            <a:lvl4pPr>
              <a:lnSpc>
                <a:spcPct val="114000"/>
              </a:lnSpc>
              <a:defRPr>
                <a:solidFill>
                  <a:srgbClr val="FFFFFF"/>
                </a:solidFill>
              </a:defRPr>
            </a:lvl4pPr>
            <a:lvl5pPr>
              <a:lnSpc>
                <a:spcPct val="114000"/>
              </a:lnSpc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93F5E-C937-3745-81CA-315751791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06988-9821-6D40-B917-39B4AA848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5C95F-7904-3143-B552-BBFBB3873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D624B-B8F0-AD49-A085-01BCF46B5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68A240B-FE7A-DB4B-AECB-D02A2E461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E9C2C1A-96F4-B748-915E-D86386F25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8E7D593-CF13-824B-A1EB-5DD42BB23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FD3D351-9675-7445-B9CD-1FBD8FCC03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9100" y="4673205"/>
            <a:ext cx="642469" cy="283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9EE2D2-EFC7-FA44-A7E4-5CEC7BD318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87857" y="4673204"/>
            <a:ext cx="305206" cy="2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A6EEE-EABE-EC4C-BDA6-FA894913B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9680A6-3C38-904F-B5DD-0CB19DFFF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E3349-0740-3049-9186-CBFFBEA75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857593-FFD8-F240-A064-6BA59AFCD3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1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526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0A7B-68A9-DC49-ADF7-0174D6A2E2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11525" y="2912719"/>
            <a:ext cx="2520950" cy="1459256"/>
          </a:xfrm>
          <a:solidFill>
            <a:schemeClr val="accent5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427CAC-1834-9641-84CC-48025B07C0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213" y="2912719"/>
            <a:ext cx="2520950" cy="1459256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86F47C0-0019-CD4B-BB73-CE122051DA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1250" y="2912719"/>
            <a:ext cx="2520950" cy="1459256"/>
          </a:xfrm>
          <a:solidFill>
            <a:schemeClr val="accent3"/>
          </a:solidFill>
        </p:spPr>
        <p:txBody>
          <a:bodyPr lIns="216000" tIns="216000" rIns="216000" bIns="216000">
            <a:spAutoFit/>
          </a:bodyPr>
          <a:lstStyle>
            <a:lvl1pPr marL="144000" indent="-144000">
              <a:spcBef>
                <a:spcPts val="8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360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576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792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1008000" indent="-144000">
              <a:spcBef>
                <a:spcPts val="400"/>
              </a:spcBef>
              <a:defRPr sz="900" b="0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38B95E-D8AE-2848-8B53-9C830ADE54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213" y="771525"/>
            <a:ext cx="2520950" cy="1405715"/>
          </a:xfrm>
          <a:solidFill>
            <a:schemeClr val="bg1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 i="0"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82D0B17-0A74-DB46-B269-259668BAE0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11525" y="771525"/>
            <a:ext cx="2520950" cy="1405715"/>
          </a:xfrm>
          <a:solidFill>
            <a:schemeClr val="accent5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1F7454-24E9-B54F-9E93-A214D6C728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0200" y="771525"/>
            <a:ext cx="2520950" cy="1405715"/>
          </a:xfrm>
          <a:solidFill>
            <a:schemeClr val="accent3"/>
          </a:solidFill>
        </p:spPr>
        <p:txBody>
          <a:bodyPr lIns="216000" tIns="216000" rIns="216000" bIns="21600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000" b="1" i="0">
                <a:solidFill>
                  <a:schemeClr val="accent1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491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  <p15:guide id="2" pos="5488" userDrawn="1">
          <p15:clr>
            <a:srgbClr val="FBAE40"/>
          </p15:clr>
        </p15:guide>
        <p15:guide id="3" pos="3901" userDrawn="1">
          <p15:clr>
            <a:srgbClr val="FBAE40"/>
          </p15:clr>
        </p15:guide>
        <p15:guide id="4" pos="3674" userDrawn="1">
          <p15:clr>
            <a:srgbClr val="FBAE40"/>
          </p15:clr>
        </p15:guide>
        <p15:guide id="7" pos="2086" userDrawn="1">
          <p15:clr>
            <a:srgbClr val="FBAE40"/>
          </p15:clr>
        </p15:guide>
        <p15:guide id="8" pos="185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ag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49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FBFB7-9E88-8F4A-87B7-94BAF4122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BF275-8E6D-4049-B447-950846C41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ED0E0-15DD-4F4C-8489-581536244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755A0-811F-7345-882E-85BE97EFDF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192093F-ADE2-BB49-9A2F-AC98E7562F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163" y="771525"/>
            <a:ext cx="3059112" cy="3600450"/>
          </a:xfrm>
          <a:noFill/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spcBef>
                <a:spcPts val="1000"/>
              </a:spcBef>
              <a:buNone/>
              <a:defRPr sz="1400" b="1">
                <a:solidFill>
                  <a:schemeClr val="accent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F4CB2-B356-A341-924A-517E06168B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5275" y="771525"/>
            <a:ext cx="578291" cy="522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7467414-369A-9042-8CD1-B88EE1C8D1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63" y="771525"/>
            <a:ext cx="853232" cy="5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09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>
          <p15:clr>
            <a:srgbClr val="FBAE40"/>
          </p15:clr>
        </p15:guide>
        <p15:guide id="2" pos="242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00" cy="514349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FBFB7-9E88-8F4A-87B7-94BAF4122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BF275-8E6D-4049-B447-950846C41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2ED0E0-15DD-4F4C-8489-581536244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755A0-811F-7345-882E-85BE97EFDF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192093F-ADE2-BB49-9A2F-AC98E7562F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163" y="771525"/>
            <a:ext cx="3059112" cy="3600450"/>
          </a:xfrm>
          <a:noFill/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spcBef>
                <a:spcPts val="1000"/>
              </a:spcBef>
              <a:buNone/>
              <a:defRPr sz="1400" b="1">
                <a:solidFill>
                  <a:schemeClr val="accent1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1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8B5BC2-9EDF-0E4E-9B9D-55C7F4A4DB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5275" y="771525"/>
            <a:ext cx="576000" cy="5190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CB1C5C7-16D7-1E40-8121-995159E324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63" y="771525"/>
            <a:ext cx="853232" cy="5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4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14D84B-9BF5-4F45-85FC-79FB85890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3E7C9-9930-ED48-AE78-F2A48A682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1BD01-B6A7-D14B-8A37-2D2C5E17E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5BD56C-0D2D-E446-A4E4-20C346421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6C954331-6E51-9447-87D7-9067105CB1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11300" y="771525"/>
            <a:ext cx="6121400" cy="3600450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4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b="1">
                <a:solidFill>
                  <a:schemeClr val="accent3"/>
                </a:solidFill>
              </a:defRPr>
            </a:lvl2pPr>
            <a:lvl3pPr marL="0" indent="0">
              <a:spcBef>
                <a:spcPts val="1000"/>
              </a:spcBef>
              <a:buNone/>
              <a:defRPr sz="1600" b="1">
                <a:solidFill>
                  <a:schemeClr val="accent3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3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7F531A-7679-AC48-BE4C-A32E1639DE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6466" y="3913908"/>
            <a:ext cx="718532" cy="64749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0A2132-DCD2-C840-9F17-7D03158C14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1351" y="582093"/>
            <a:ext cx="1282385" cy="8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52" userDrawn="1">
          <p15:clr>
            <a:srgbClr val="FBAE40"/>
          </p15:clr>
        </p15:guide>
        <p15:guide id="2" pos="48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Imag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499"/>
          </a:xfrm>
          <a:solidFill>
            <a:schemeClr val="bg1">
              <a:lumMod val="95000"/>
            </a:schemeClr>
          </a:solidFill>
        </p:spPr>
        <p:txBody>
          <a:bodyPr bIns="72000" anchor="ctr" anchorCtr="0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15FB4738-704E-664C-90BA-B8F2D0AE58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163" y="771525"/>
            <a:ext cx="3059112" cy="3600450"/>
          </a:xfrm>
          <a:noFill/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0" indent="0">
              <a:spcBef>
                <a:spcPts val="1000"/>
              </a:spcBef>
              <a:buNone/>
              <a:defRPr sz="1600" b="1">
                <a:solidFill>
                  <a:schemeClr val="accent3"/>
                </a:solidFill>
              </a:defRPr>
            </a:lvl2pPr>
            <a:lvl3pPr marL="0" indent="0">
              <a:spcBef>
                <a:spcPts val="1000"/>
              </a:spcBef>
              <a:buNone/>
              <a:defRPr sz="1400" b="1">
                <a:solidFill>
                  <a:schemeClr val="accent3"/>
                </a:solidFill>
                <a:latin typeface="+mj-lt"/>
              </a:defRPr>
            </a:lvl3pPr>
            <a:lvl4pPr marL="0" indent="0">
              <a:spcBef>
                <a:spcPts val="1000"/>
              </a:spcBef>
              <a:buNone/>
              <a:defRPr sz="1200" b="1" kern="100" cap="all" spc="100" baseline="0">
                <a:solidFill>
                  <a:schemeClr val="accent3"/>
                </a:solidFill>
                <a:latin typeface="+mj-lt"/>
              </a:defRPr>
            </a:lvl4pPr>
            <a:lvl5pPr marL="0" indent="0">
              <a:spcBef>
                <a:spcPts val="1000"/>
              </a:spcBef>
              <a:buNone/>
              <a:defRPr sz="1000" b="0"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 noProof="0" dirty="0" err="1"/>
              <a:t>Title</a:t>
            </a:r>
            <a:endParaRPr lang="sv-SE" noProof="0" dirty="0"/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  <a:p>
            <a:pPr lvl="3"/>
            <a:r>
              <a:rPr lang="sv-SE" noProof="0" dirty="0"/>
              <a:t>Nivå fyra</a:t>
            </a:r>
          </a:p>
          <a:p>
            <a:pPr lvl="4"/>
            <a:r>
              <a:rPr lang="sv-SE" noProof="0" dirty="0"/>
              <a:t>Nivå fem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8FD27-E79A-054E-B3D3-23ADFD426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E8E9C-384F-F149-B246-687733B35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443C6-96BB-7345-AE3D-5663E3C47E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120BAB-93D2-5A4C-A68B-E8A9EAFD5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1AD840-F79B-594E-A302-A19FC6B2E7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5275" y="771525"/>
            <a:ext cx="576000" cy="5190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3C82BAA-616F-D543-A848-9029ED0712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163" y="771525"/>
            <a:ext cx="853232" cy="5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1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2" pos="242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r>
              <a:rPr lang="sv-SE" noProof="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06FB4C7-6926-5B4A-9052-7A0A9199D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AAED83E-3BE2-C148-9C5E-BA4D98F0E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602FC4F-BD79-FC49-A418-20481E8BD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0938" y="1851975"/>
            <a:ext cx="3241674" cy="25200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51388" y="1851975"/>
            <a:ext cx="3241675" cy="2520000"/>
          </a:xfrm>
        </p:spPr>
        <p:txBody>
          <a:bodyPr/>
          <a:lstStyle>
            <a:lvl1pPr>
              <a:spcBef>
                <a:spcPts val="10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A46CE9-4A83-644D-A8C3-0AB258848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AE683BA-CFA9-8145-BE5A-A2BDFB347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D0E0AF-7366-D64C-9ECF-12FBD74EE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669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5" userDrawn="1">
          <p15:clr>
            <a:srgbClr val="FBAE40"/>
          </p15:clr>
        </p15:guide>
        <p15:guide id="2" pos="5035" userDrawn="1">
          <p15:clr>
            <a:srgbClr val="FBAE40"/>
          </p15:clr>
        </p15:guide>
        <p15:guide id="3" pos="2767" userDrawn="1">
          <p15:clr>
            <a:srgbClr val="FBAE40"/>
          </p15:clr>
        </p15:guide>
        <p15:guide id="4" pos="29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mall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0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432303-9D0E-5F42-9566-E6666231145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1800" y="915975"/>
            <a:ext cx="8280400" cy="3456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1000"/>
              </a:spcBef>
              <a:buNone/>
              <a:defRPr sz="1200"/>
            </a:lvl1pPr>
            <a:lvl2pPr marL="275850" indent="0">
              <a:lnSpc>
                <a:spcPct val="114000"/>
              </a:lnSpc>
              <a:spcBef>
                <a:spcPts val="1000"/>
              </a:spcBef>
              <a:buNone/>
              <a:defRPr sz="1200"/>
            </a:lvl2pPr>
            <a:lvl3pPr marL="554400" indent="0">
              <a:lnSpc>
                <a:spcPct val="114000"/>
              </a:lnSpc>
              <a:spcBef>
                <a:spcPts val="1000"/>
              </a:spcBef>
              <a:buNone/>
              <a:defRPr sz="1200"/>
            </a:lvl3pPr>
            <a:lvl4pPr marL="795600" indent="0">
              <a:lnSpc>
                <a:spcPct val="114000"/>
              </a:lnSpc>
              <a:spcBef>
                <a:spcPts val="1000"/>
              </a:spcBef>
              <a:buNone/>
              <a:defRPr sz="1200"/>
            </a:lvl4pPr>
            <a:lvl5pPr marL="1180800" indent="0">
              <a:lnSpc>
                <a:spcPct val="114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  <a:p>
            <a:pPr lvl="0"/>
            <a:endParaRPr lang="sv-SE" noProof="0" dirty="0"/>
          </a:p>
          <a:p>
            <a:pPr lvl="0"/>
            <a:endParaRPr lang="sv-SE" noProof="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DAC9ED6-C829-5E4D-88FD-A233E607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9333E6-0734-344F-AC24-3247A6C1B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009F10A-C59E-CA47-8626-7023E1D3A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135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  <p15:guide id="2" pos="5488" userDrawn="1">
          <p15:clr>
            <a:srgbClr val="FBAE40"/>
          </p15:clr>
        </p15:guide>
        <p15:guide id="3" orient="horz" pos="259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3334" userDrawn="1">
          <p15:clr>
            <a:srgbClr val="FBAE40"/>
          </p15:clr>
        </p15:guide>
        <p15:guide id="6" pos="24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emf"/><Relationship Id="rId30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2000" y="771524"/>
            <a:ext cx="684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sv-SE" noProof="0" dirty="0" err="1"/>
              <a:t>Headline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0" y="1851975"/>
            <a:ext cx="6840000" cy="25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noProof="0" dirty="0"/>
              <a:t>Text, Nivå 1</a:t>
            </a:r>
          </a:p>
          <a:p>
            <a:pPr lvl="1"/>
            <a:r>
              <a:rPr lang="sv-SE" noProof="0" dirty="0"/>
              <a:t>Nivå 2</a:t>
            </a:r>
          </a:p>
          <a:p>
            <a:pPr lvl="2"/>
            <a:r>
              <a:rPr lang="sv-SE" noProof="0" dirty="0"/>
              <a:t>Nivå 3</a:t>
            </a:r>
          </a:p>
          <a:p>
            <a:pPr lvl="3"/>
            <a:r>
              <a:rPr lang="sv-SE" noProof="0" dirty="0"/>
              <a:t>Nivå 4</a:t>
            </a:r>
          </a:p>
          <a:p>
            <a:pPr lvl="4"/>
            <a:r>
              <a:rPr lang="sv-SE" noProof="0" dirty="0"/>
              <a:t>Nivå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3650" y="4683005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1800" y="4683005"/>
            <a:ext cx="28718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88" y="4683005"/>
            <a:ext cx="252412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0000"/>
                </a:solidFill>
                <a:latin typeface="PT Sans Regular" panose="020B0503020203020204" pitchFamily="34" charset="77"/>
                <a:ea typeface="Roboto Mono" pitchFamily="2" charset="0"/>
                <a:cs typeface="Arial" panose="020B0604020202020204" pitchFamily="34" charset="0"/>
              </a:defRPr>
            </a:lvl1pPr>
          </a:lstStyle>
          <a:p>
            <a:fld id="{2066355A-084C-D24E-9AD2-7E4FC41EA62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BB569-DD74-2245-9FC1-7AD3BCF59DE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-431800"/>
            <a:ext cx="9144000" cy="43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F4C2A-ADFC-6440-99E1-47450A19FDC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5143500"/>
            <a:ext cx="9144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674244-C008-2F46-B40C-D651C230AB0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148582" y="0"/>
            <a:ext cx="4318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A1BA91-0792-C042-BB77-7E0AEB91B0C9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436382" y="0"/>
            <a:ext cx="431800" cy="51435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1439582-78A6-514B-A218-BB60D06919D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309100" y="4673205"/>
            <a:ext cx="642469" cy="283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E3C8C-379A-1F44-8AD0-46462379F002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683189" y="4673205"/>
            <a:ext cx="308811" cy="2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76" r:id="rId2"/>
    <p:sldLayoutId id="2147493493" r:id="rId3"/>
    <p:sldLayoutId id="2147493480" r:id="rId4"/>
    <p:sldLayoutId id="2147493477" r:id="rId5"/>
    <p:sldLayoutId id="2147493479" r:id="rId6"/>
    <p:sldLayoutId id="2147493457" r:id="rId7"/>
    <p:sldLayoutId id="2147493486" r:id="rId8"/>
    <p:sldLayoutId id="2147493487" r:id="rId9"/>
    <p:sldLayoutId id="2147493488" r:id="rId10"/>
    <p:sldLayoutId id="2147493489" r:id="rId11"/>
    <p:sldLayoutId id="2147493491" r:id="rId12"/>
    <p:sldLayoutId id="2147493468" r:id="rId13"/>
    <p:sldLayoutId id="2147493469" r:id="rId14"/>
    <p:sldLayoutId id="2147493481" r:id="rId15"/>
    <p:sldLayoutId id="2147493483" r:id="rId16"/>
    <p:sldLayoutId id="2147493461" r:id="rId17"/>
    <p:sldLayoutId id="2147493482" r:id="rId18"/>
    <p:sldLayoutId id="2147493472" r:id="rId19"/>
    <p:sldLayoutId id="2147493471" r:id="rId20"/>
    <p:sldLayoutId id="2147493473" r:id="rId21"/>
    <p:sldLayoutId id="2147493462" r:id="rId22"/>
    <p:sldLayoutId id="2147493475" r:id="rId23"/>
    <p:sldLayoutId id="2147493490" r:id="rId24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900" indent="-198900" algn="l" defTabSz="457200" rtl="0" eaLnBrk="1" latinLnBrk="0" hangingPunct="1">
        <a:lnSpc>
          <a:spcPct val="120000"/>
        </a:lnSpc>
        <a:spcBef>
          <a:spcPts val="14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61600" indent="-249750" algn="l" defTabSz="457200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7000" indent="-228600" algn="l" defTabSz="457200" rtl="0" eaLnBrk="1" latinLnBrk="0" hangingPunct="1">
        <a:lnSpc>
          <a:spcPct val="12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6200" indent="-228600" algn="l" defTabSz="457200" rtl="0" eaLnBrk="1" latinLnBrk="0" hangingPunct="1">
        <a:lnSpc>
          <a:spcPct val="120000"/>
        </a:lnSpc>
        <a:spcBef>
          <a:spcPts val="6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61400" indent="-228600" algn="l" defTabSz="457200" rtl="0" eaLnBrk="1" latinLnBrk="0" hangingPunct="1">
        <a:lnSpc>
          <a:spcPct val="120000"/>
        </a:lnSpc>
        <a:spcBef>
          <a:spcPts val="600"/>
        </a:spcBef>
        <a:buFont typeface="Arial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754" userDrawn="1">
          <p15:clr>
            <a:srgbClr val="F26B43"/>
          </p15:clr>
        </p15:guide>
        <p15:guide id="7" orient="horz" pos="3117" userDrawn="1">
          <p15:clr>
            <a:srgbClr val="F26B43"/>
          </p15:clr>
        </p15:guide>
        <p15:guide id="9" pos="5647" userDrawn="1">
          <p15:clr>
            <a:srgbClr val="F26B43"/>
          </p15:clr>
        </p15:guide>
        <p15:guide id="10" pos="113" userDrawn="1">
          <p15:clr>
            <a:srgbClr val="F26B43"/>
          </p15:clr>
        </p15:guide>
        <p15:guide id="11" orient="horz" pos="4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leaf-nature-green-leaves-plants-2193353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En bild som visar text&#10;&#10;Automatiskt genererad beskrivning">
            <a:extLst>
              <a:ext uri="{FF2B5EF4-FFF2-40B4-BE49-F238E27FC236}">
                <a16:creationId xmlns:a16="http://schemas.microsoft.com/office/drawing/2014/main" id="{F5542270-F5DC-430B-B491-6260C6183C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8834" b="2"/>
          <a:stretch/>
        </p:blipFill>
        <p:spPr>
          <a:xfrm>
            <a:off x="4572000" y="10"/>
            <a:ext cx="4572000" cy="5143489"/>
          </a:xfr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D7CFFF-F92F-4E0D-B0F0-D54019138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163" y="771525"/>
            <a:ext cx="3059112" cy="3600450"/>
          </a:xfrm>
        </p:spPr>
        <p:txBody>
          <a:bodyPr/>
          <a:lstStyle/>
          <a:p>
            <a:r>
              <a:rPr lang="en-US" dirty="0" err="1"/>
              <a:t>Delprojekt</a:t>
            </a:r>
            <a:r>
              <a:rPr lang="en-US" dirty="0"/>
              <a:t> </a:t>
            </a:r>
            <a:r>
              <a:rPr lang="en-US" dirty="0" err="1"/>
              <a:t>Insam</a:t>
            </a:r>
            <a:endParaRPr lang="en-US" dirty="0"/>
          </a:p>
        </p:txBody>
      </p:sp>
      <p:pic>
        <p:nvPicPr>
          <p:cNvPr id="1026" name="Picture 2" descr="Lunds kommuns logotyp - Lunds kommun">
            <a:extLst>
              <a:ext uri="{FF2B5EF4-FFF2-40B4-BE49-F238E27FC236}">
                <a16:creationId xmlns:a16="http://schemas.microsoft.com/office/drawing/2014/main" id="{270B3EF1-250A-4DAB-9BA6-02E53AC6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587761"/>
            <a:ext cx="379237" cy="8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4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2163" y="771525"/>
            <a:ext cx="2511488" cy="900000"/>
          </a:xfrm>
        </p:spPr>
        <p:txBody>
          <a:bodyPr anchor="t">
            <a:normAutofit/>
          </a:bodyPr>
          <a:lstStyle/>
          <a:p>
            <a:r>
              <a:rPr lang="sv-SE" dirty="0"/>
              <a:t>Samarbete och samverkan</a:t>
            </a:r>
            <a:endParaRPr lang="sv-SE" noProof="0" dirty="0"/>
          </a:p>
        </p:txBody>
      </p:sp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942FD91F-F6B0-5D4F-8EF3-AA90F47A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49" b="4"/>
          <a:stretch/>
        </p:blipFill>
        <p:spPr>
          <a:xfrm rot="5400000">
            <a:off x="787906" y="1856231"/>
            <a:ext cx="2520000" cy="2511488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851276" y="771525"/>
            <a:ext cx="4500562" cy="3600450"/>
          </a:xfrm>
        </p:spPr>
        <p:txBody>
          <a:bodyPr>
            <a:normAutofit/>
          </a:bodyPr>
          <a:lstStyle/>
          <a:p>
            <a:r>
              <a:rPr lang="sv-SE" noProof="0" dirty="0"/>
              <a:t>Deltagare ”remitteras” </a:t>
            </a:r>
            <a:r>
              <a:rPr lang="sv-SE" dirty="0"/>
              <a:t>från Komvux SFI, Socialförvaltningen, AF och Region Skåne </a:t>
            </a:r>
          </a:p>
          <a:p>
            <a:r>
              <a:rPr lang="sv-SE" dirty="0"/>
              <a:t>Parallella insatser kräver samarbete kring deltagare – projektmedarbetare har ärendegenomgång 1ggn/månad</a:t>
            </a:r>
            <a:endParaRPr lang="sv-SE" noProof="0" dirty="0"/>
          </a:p>
          <a:p>
            <a:r>
              <a:rPr lang="sv-SE" noProof="0" dirty="0"/>
              <a:t>Samverkan med Socialförvaltningen</a:t>
            </a:r>
            <a:r>
              <a:rPr lang="sv-SE" dirty="0"/>
              <a:t> </a:t>
            </a:r>
            <a:r>
              <a:rPr lang="sv-SE" noProof="0" dirty="0"/>
              <a:t>och Region Skåne vid behov</a:t>
            </a:r>
          </a:p>
          <a:p>
            <a:r>
              <a:rPr lang="sv-SE" dirty="0"/>
              <a:t>Samarbete med EOS Prisma som erbjuder samhällsrådgivning på modersmål en fm/vecka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8588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2ABBA60-5152-B433-B220-1154B592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360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A4C8FD-CD83-8F1F-C086-05CAC2B039E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1800" y="915975"/>
            <a:ext cx="8280400" cy="345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A9A0876-2EC9-4C5D-D152-617E7A349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49" y="1912253"/>
            <a:ext cx="1866638" cy="218984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2488D34-317A-5D29-D9D7-6D65ADA56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34" y="195943"/>
            <a:ext cx="1866638" cy="218984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2771201-EA11-E2EA-8820-46B601351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124" y="2491920"/>
            <a:ext cx="2192180" cy="257175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AB6C44E-3944-9E3B-BFDF-59C48ACDC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96" y="195944"/>
            <a:ext cx="1866639" cy="218984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FD4F118-1413-24D7-F4D2-3143EF7B2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975" y="195943"/>
            <a:ext cx="2041909" cy="239546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67D97E2-7EE4-0C42-B864-FB4DF2EF8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618" y="2491920"/>
            <a:ext cx="2152154" cy="252321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B27D7F-3095-5416-9E2A-6850FEE94C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4156" y="3444417"/>
            <a:ext cx="2548646" cy="168184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98546EB5-BA4B-B9E1-A494-36029386B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8091" y="2736216"/>
            <a:ext cx="3145909" cy="221365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0D69C624-E38D-FECB-2E49-B251DC5FE8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915" y="200483"/>
            <a:ext cx="1716368" cy="168184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8CD1369-4EF4-9AAB-2B74-7AB62752F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0" y="2177143"/>
            <a:ext cx="1278449" cy="12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8D56F5-C864-E195-45CF-7AFF761D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314" y="486001"/>
            <a:ext cx="6840000" cy="571047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sv-SE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Delprojekt Insam- en arbetsmarknadsåtgärd</a:t>
            </a:r>
            <a:br>
              <a:rPr lang="sv-SE" sz="2000" b="0" dirty="0">
                <a:effectLst/>
              </a:rPr>
            </a:br>
            <a:br>
              <a:rPr lang="sv-SE" sz="2000" dirty="0"/>
            </a:b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909E04-D12A-CDA6-6688-D518F48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28" y="957944"/>
            <a:ext cx="6932458" cy="3414032"/>
          </a:xfrm>
        </p:spPr>
        <p:txBody>
          <a:bodyPr>
            <a:noAutofit/>
          </a:bodyPr>
          <a:lstStyle/>
          <a:p>
            <a:pPr marL="0" indent="0" algn="just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sv-SE" sz="1200" b="0" dirty="0">
                <a:effectLst/>
              </a:rPr>
            </a:br>
            <a:r>
              <a:rPr lang="sv-SE" sz="1200" b="0" dirty="0">
                <a:effectLst/>
              </a:rPr>
              <a:t>                                            </a:t>
            </a:r>
            <a:r>
              <a:rPr lang="sv-SE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Insam = SFI + Hälsa + Arbete</a:t>
            </a:r>
            <a:endParaRPr lang="sv-SE" sz="1200" b="0" dirty="0">
              <a:effectLst/>
            </a:endParaRPr>
          </a:p>
          <a:p>
            <a:pPr algn="just" rtl="0">
              <a:spcBef>
                <a:spcPts val="1400"/>
              </a:spcBef>
              <a:spcAft>
                <a:spcPts val="0"/>
              </a:spcAft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INSAM kombinerar SFI-studier med friskvårdsaktiviteter och arbetslivskunskap.</a:t>
            </a:r>
            <a:endParaRPr lang="sv-SE" sz="1200" b="0" dirty="0">
              <a:effectLst/>
            </a:endParaRPr>
          </a:p>
          <a:p>
            <a:pPr algn="just" rtl="0">
              <a:spcBef>
                <a:spcPts val="1400"/>
              </a:spcBef>
              <a:spcAft>
                <a:spcPts val="0"/>
              </a:spcAft>
            </a:pPr>
            <a:r>
              <a:rPr lang="sv-SE" sz="12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Forskning visar att parallella aktiviteter gör att du snabbare kommer ut i arbetslivet eller i fortsatta studier. (BIP)</a:t>
            </a:r>
          </a:p>
          <a:p>
            <a:pPr algn="just" rtl="0">
              <a:spcBef>
                <a:spcPts val="1400"/>
              </a:spcBef>
              <a:spcAft>
                <a:spcPts val="0"/>
              </a:spcAft>
            </a:pPr>
            <a:endParaRPr lang="sv-SE" sz="1200" b="0" dirty="0">
              <a:effectLst/>
            </a:endParaRPr>
          </a:p>
          <a:p>
            <a:pPr marL="0" indent="0">
              <a:buNone/>
            </a:pPr>
            <a:br>
              <a:rPr lang="sv-SE" sz="1200" b="0" dirty="0">
                <a:effectLst/>
              </a:rPr>
            </a:br>
            <a:endParaRPr lang="en-US" sz="1200" dirty="0"/>
          </a:p>
        </p:txBody>
      </p:sp>
      <p:pic>
        <p:nvPicPr>
          <p:cNvPr id="3" name="Bildobjekt 2" descr="En bild som visar klädsel, person, träd, utomhus&#10;&#10;Automatiskt genererad beskrivning">
            <a:extLst>
              <a:ext uri="{FF2B5EF4-FFF2-40B4-BE49-F238E27FC236}">
                <a16:creationId xmlns:a16="http://schemas.microsoft.com/office/drawing/2014/main" id="{27C13E1F-8AEF-0626-15C2-496ED1840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29" y="2581730"/>
            <a:ext cx="3657600" cy="2438400"/>
          </a:xfrm>
          <a:prstGeom prst="rect">
            <a:avLst/>
          </a:prstGeom>
        </p:spPr>
      </p:pic>
      <p:pic>
        <p:nvPicPr>
          <p:cNvPr id="5" name="Bildobjekt 4" descr="En bild som visar klädsel, person, ytterkläder, utomhus&#10;&#10;Automatiskt genererad beskrivning">
            <a:extLst>
              <a:ext uri="{FF2B5EF4-FFF2-40B4-BE49-F238E27FC236}">
                <a16:creationId xmlns:a16="http://schemas.microsoft.com/office/drawing/2014/main" id="{148DA32F-A403-3782-394F-F6399D821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2581730"/>
            <a:ext cx="93952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BA0F7D-2AA5-4E9E-BA5D-1170A4B4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Bakgrund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A94890-98D1-4972-8DC8-CFEF3491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graphicFrame>
        <p:nvGraphicFramePr>
          <p:cNvPr id="10" name="Platshållare för innehåll 2">
            <a:extLst>
              <a:ext uri="{FF2B5EF4-FFF2-40B4-BE49-F238E27FC236}">
                <a16:creationId xmlns:a16="http://schemas.microsoft.com/office/drawing/2014/main" id="{730F23AC-9FDE-4CE2-866B-AECB9356AE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4670"/>
              </p:ext>
            </p:extLst>
          </p:nvPr>
        </p:nvGraphicFramePr>
        <p:xfrm>
          <a:off x="431800" y="915975"/>
          <a:ext cx="8280400" cy="34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197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BA0F7D-2AA5-4E9E-BA5D-1170A4B4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257" y="545435"/>
            <a:ext cx="3138300" cy="474350"/>
          </a:xfrm>
        </p:spPr>
        <p:txBody>
          <a:bodyPr/>
          <a:lstStyle/>
          <a:p>
            <a:r>
              <a:rPr lang="sv-SE" dirty="0"/>
              <a:t>Deltagare   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FFF78EC-8A1A-1CC8-AD2F-303132FF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82" y="1851975"/>
            <a:ext cx="1114486" cy="13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5ECCC95-65F0-D502-2612-EE8A1B2937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26" y="2868778"/>
            <a:ext cx="920576" cy="11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D7A0472-97D3-4896-FF2A-6D5E51D7C599}"/>
              </a:ext>
            </a:extLst>
          </p:cNvPr>
          <p:cNvSpPr txBox="1"/>
          <p:nvPr/>
        </p:nvSpPr>
        <p:spPr>
          <a:xfrm>
            <a:off x="1458686" y="1122478"/>
            <a:ext cx="5617028" cy="3042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</a:pPr>
            <a:endParaRPr lang="sv-SE" sz="1400" b="0" i="0" u="none" strike="noStrike" dirty="0">
              <a:solidFill>
                <a:srgbClr val="000000"/>
              </a:solidFill>
              <a:effectLst/>
              <a:latin typeface="PT Sans" panose="020B0503020203020204" pitchFamily="34" charset="0"/>
            </a:endParaRPr>
          </a:p>
          <a:p>
            <a:pPr rtl="0">
              <a:spcBef>
                <a:spcPts val="1200"/>
              </a:spcBef>
              <a:spcAft>
                <a:spcPts val="1200"/>
              </a:spcAft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Personer som studerar på Sfi och som </a:t>
            </a:r>
          </a:p>
          <a:p>
            <a:pPr rtl="0" fontAlgn="ba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  är motiverade och vill förändra sitt liv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  kan </a:t>
            </a:r>
            <a:r>
              <a:rPr lang="sv-SE" sz="1400" b="0" i="0" u="none" strike="noStrike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delta aktivt minst </a:t>
            </a: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15 timmar i veckan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  vill få praktik och arbete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  mår psykiskt dåligt så att det påverkar inlärningsförmågan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  samtycker till samverkan AF, Socialförvaltningen, Region Skåne, Röda      Korset och Försäkringskassan</a:t>
            </a:r>
          </a:p>
        </p:txBody>
      </p:sp>
    </p:spTree>
    <p:extLst>
      <p:ext uri="{BB962C8B-B14F-4D97-AF65-F5344CB8AC3E}">
        <p14:creationId xmlns:p14="http://schemas.microsoft.com/office/powerpoint/2010/main" val="165331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02FC972-6445-C842-0D6D-2087056D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11163"/>
            <a:ext cx="8280400" cy="360000"/>
          </a:xfrm>
        </p:spPr>
        <p:txBody>
          <a:bodyPr/>
          <a:lstStyle/>
          <a:p>
            <a:r>
              <a:rPr lang="en-US" dirty="0" err="1"/>
              <a:t>Statistik</a:t>
            </a:r>
            <a:endParaRPr lang="en-US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382969CE-7E1E-6D8D-D691-D32029D84F75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857705030"/>
              </p:ext>
            </p:extLst>
          </p:nvPr>
        </p:nvGraphicFramePr>
        <p:xfrm>
          <a:off x="859884" y="915975"/>
          <a:ext cx="7424234" cy="3456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278">
                  <a:extLst>
                    <a:ext uri="{9D8B030D-6E8A-4147-A177-3AD203B41FA5}">
                      <a16:colId xmlns:a16="http://schemas.microsoft.com/office/drawing/2014/main" val="720978081"/>
                    </a:ext>
                  </a:extLst>
                </a:gridCol>
                <a:gridCol w="1573644">
                  <a:extLst>
                    <a:ext uri="{9D8B030D-6E8A-4147-A177-3AD203B41FA5}">
                      <a16:colId xmlns:a16="http://schemas.microsoft.com/office/drawing/2014/main" val="2824266904"/>
                    </a:ext>
                  </a:extLst>
                </a:gridCol>
                <a:gridCol w="1469403">
                  <a:extLst>
                    <a:ext uri="{9D8B030D-6E8A-4147-A177-3AD203B41FA5}">
                      <a16:colId xmlns:a16="http://schemas.microsoft.com/office/drawing/2014/main" val="3539545330"/>
                    </a:ext>
                  </a:extLst>
                </a:gridCol>
                <a:gridCol w="1388328">
                  <a:extLst>
                    <a:ext uri="{9D8B030D-6E8A-4147-A177-3AD203B41FA5}">
                      <a16:colId xmlns:a16="http://schemas.microsoft.com/office/drawing/2014/main" val="761881263"/>
                    </a:ext>
                  </a:extLst>
                </a:gridCol>
                <a:gridCol w="1658581">
                  <a:extLst>
                    <a:ext uri="{9D8B030D-6E8A-4147-A177-3AD203B41FA5}">
                      <a16:colId xmlns:a16="http://schemas.microsoft.com/office/drawing/2014/main" val="744384233"/>
                    </a:ext>
                  </a:extLst>
                </a:gridCol>
              </a:tblGrid>
              <a:tr h="9395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Feb 2024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SFI 1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SFI 2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SFI 3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Total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2536210890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A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4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-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-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6 (-2)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4182113341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B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8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 dirty="0">
                          <a:effectLst/>
                        </a:rPr>
                        <a:t>3</a:t>
                      </a:r>
                      <a:endParaRPr lang="sv-SE" sz="2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-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12 (-1)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1871327976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C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6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4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2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12 (+2)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3949321714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D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0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2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1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3 (-2)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1925767698"/>
                  </a:ext>
                </a:extLst>
              </a:tr>
              <a:tr h="5032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Total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18 (-3)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9 (+1)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>
                          <a:effectLst/>
                        </a:rPr>
                        <a:t>3</a:t>
                      </a:r>
                      <a:endParaRPr lang="sv-SE" sz="2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2700" kern="100" dirty="0">
                          <a:effectLst/>
                        </a:rPr>
                        <a:t>30 (-4)</a:t>
                      </a:r>
                      <a:endParaRPr lang="sv-SE" sz="2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6785" marR="166785" marT="0" marB="0"/>
                </a:tc>
                <a:extLst>
                  <a:ext uri="{0D108BD9-81ED-4DB2-BD59-A6C34878D82A}">
                    <a16:rowId xmlns:a16="http://schemas.microsoft.com/office/drawing/2014/main" val="3022720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06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699D35-46D8-CC2F-FD37-F6D6D30C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Antagning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F0FEDF-CB01-0EAE-66AC-4264D72D4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noProof="0" dirty="0"/>
              <a:t>Deltagare ”remitteras” </a:t>
            </a:r>
            <a:r>
              <a:rPr lang="sv-SE" dirty="0"/>
              <a:t>från Komvux SFI, </a:t>
            </a:r>
            <a:r>
              <a:rPr lang="sv-SE"/>
              <a:t>LundaVälkomsten</a:t>
            </a:r>
            <a:r>
              <a:rPr lang="sv-SE" dirty="0"/>
              <a:t>, Socialförvaltningen, AF och Region Skåne </a:t>
            </a:r>
          </a:p>
          <a:p>
            <a:r>
              <a:rPr lang="sv-SE" dirty="0"/>
              <a:t>Självremiss på kommunens hemsida</a:t>
            </a:r>
          </a:p>
        </p:txBody>
      </p:sp>
      <p:pic>
        <p:nvPicPr>
          <p:cNvPr id="5" name="Bildobjekt 4" descr="En bild som visar grön, rita, kreativitet, konst&#10;&#10;Automatiskt genererad beskrivning">
            <a:extLst>
              <a:ext uri="{FF2B5EF4-FFF2-40B4-BE49-F238E27FC236}">
                <a16:creationId xmlns:a16="http://schemas.microsoft.com/office/drawing/2014/main" id="{403702E6-614D-6D83-FAB3-AC2C8D229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7600" y="2334532"/>
            <a:ext cx="1936880" cy="13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3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äxt, fall, träd, höst&#10;&#10;Automatiskt genererad beskrivning">
            <a:extLst>
              <a:ext uri="{FF2B5EF4-FFF2-40B4-BE49-F238E27FC236}">
                <a16:creationId xmlns:a16="http://schemas.microsoft.com/office/drawing/2014/main" id="{80AF5A58-5C83-90AC-D1E1-92B6D28CF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r="2" b="2"/>
          <a:stretch/>
        </p:blipFill>
        <p:spPr>
          <a:xfrm>
            <a:off x="4572000" y="10"/>
            <a:ext cx="4572000" cy="5143490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132512-9917-AA4D-8080-4AB661D8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771750"/>
            <a:ext cx="3059112" cy="900000"/>
          </a:xfrm>
        </p:spPr>
        <p:txBody>
          <a:bodyPr anchor="t">
            <a:normAutofit/>
          </a:bodyPr>
          <a:lstStyle/>
          <a:p>
            <a:r>
              <a:rPr lang="sv-SE" dirty="0"/>
              <a:t>Antagning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72C6E5B-4FB8-B3CA-6DBA-377CBDCDE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3" y="1851975"/>
            <a:ext cx="3059111" cy="2520000"/>
          </a:xfrm>
        </p:spPr>
        <p:txBody>
          <a:bodyPr>
            <a:normAutofit/>
          </a:bodyPr>
          <a:lstStyle/>
          <a:p>
            <a:r>
              <a:rPr lang="sv-SE" dirty="0"/>
              <a:t>Information om Insam</a:t>
            </a:r>
          </a:p>
          <a:p>
            <a:r>
              <a:rPr lang="sv-SE" dirty="0"/>
              <a:t>Bedömningssamtal med delprojektledare och kurator</a:t>
            </a:r>
          </a:p>
          <a:p>
            <a:r>
              <a:rPr lang="sv-SE" dirty="0"/>
              <a:t>AF tillfrågas</a:t>
            </a:r>
          </a:p>
          <a:p>
            <a:r>
              <a:rPr lang="sv-SE" dirty="0"/>
              <a:t>Introduktion av huvudläraren</a:t>
            </a:r>
          </a:p>
          <a:p>
            <a:r>
              <a:rPr lang="sv-SE" dirty="0"/>
              <a:t>Kartläggning- av hälsocoach och AMK</a:t>
            </a:r>
          </a:p>
        </p:txBody>
      </p:sp>
    </p:spTree>
    <p:extLst>
      <p:ext uri="{BB962C8B-B14F-4D97-AF65-F5344CB8AC3E}">
        <p14:creationId xmlns:p14="http://schemas.microsoft.com/office/powerpoint/2010/main" val="241137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9D22AA2-B662-430B-8369-4776B147E6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11525" y="1720735"/>
            <a:ext cx="2520950" cy="2913115"/>
          </a:xfrm>
        </p:spPr>
        <p:txBody>
          <a:bodyPr/>
          <a:lstStyle/>
          <a:p>
            <a:r>
              <a:rPr lang="sv-SE" sz="1400" dirty="0"/>
              <a:t>Kartläggning </a:t>
            </a:r>
          </a:p>
          <a:p>
            <a:r>
              <a:rPr lang="sv-SE" sz="1400" strike="sngStrike" dirty="0"/>
              <a:t>Arbetsmarknadsmoduler</a:t>
            </a:r>
          </a:p>
          <a:p>
            <a:r>
              <a:rPr lang="sv-SE" sz="1400" dirty="0"/>
              <a:t>Vägledning och coachning</a:t>
            </a:r>
          </a:p>
          <a:p>
            <a:r>
              <a:rPr lang="sv-SE" sz="1400" dirty="0"/>
              <a:t>Studiebesök</a:t>
            </a:r>
          </a:p>
          <a:p>
            <a:r>
              <a:rPr lang="sv-SE" sz="1400" dirty="0"/>
              <a:t>Arbetsträning, praktik, arbete</a:t>
            </a: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027F06-19B0-4FBC-85C0-E97B03E2F5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0213" y="1720733"/>
            <a:ext cx="2520950" cy="2913115"/>
          </a:xfrm>
        </p:spPr>
        <p:txBody>
          <a:bodyPr/>
          <a:lstStyle/>
          <a:p>
            <a:r>
              <a:rPr lang="sv-SE" sz="1400" dirty="0"/>
              <a:t>Lugn och trygg skolmiljö</a:t>
            </a:r>
          </a:p>
          <a:p>
            <a:r>
              <a:rPr lang="sv-SE" sz="1400" dirty="0"/>
              <a:t>Små grupper</a:t>
            </a:r>
          </a:p>
          <a:p>
            <a:r>
              <a:rPr lang="sv-SE" sz="1400" dirty="0"/>
              <a:t>Korta lektioner och fler pauser</a:t>
            </a:r>
          </a:p>
          <a:p>
            <a:r>
              <a:rPr lang="sv-SE" sz="1400" dirty="0"/>
              <a:t>Fasta rutiner och mycket repetition</a:t>
            </a:r>
          </a:p>
          <a:p>
            <a:r>
              <a:rPr lang="sv-SE" sz="1400" dirty="0"/>
              <a:t>Individuell studieplan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6DA84F-71F8-4532-9B86-858225A9B7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1250" y="1720734"/>
            <a:ext cx="2520950" cy="2588787"/>
          </a:xfrm>
        </p:spPr>
        <p:txBody>
          <a:bodyPr/>
          <a:lstStyle/>
          <a:p>
            <a:r>
              <a:rPr lang="sv-SE" sz="1400" dirty="0"/>
              <a:t>Hälsosamtal</a:t>
            </a:r>
          </a:p>
          <a:p>
            <a:r>
              <a:rPr lang="sv-SE" sz="1400" dirty="0"/>
              <a:t>Studiecirkel om hälsa</a:t>
            </a:r>
          </a:p>
          <a:p>
            <a:r>
              <a:rPr lang="sv-SE" sz="1400" dirty="0"/>
              <a:t>Traumaanpassad yoga, avslappning, </a:t>
            </a:r>
            <a:r>
              <a:rPr lang="sv-SE" sz="1400" dirty="0" err="1"/>
              <a:t>utegym</a:t>
            </a:r>
            <a:r>
              <a:rPr lang="sv-SE" sz="1400" dirty="0"/>
              <a:t>, promenader och fotboll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836C489-0D74-489C-9A11-08F2E5A057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0213" y="771525"/>
            <a:ext cx="2520950" cy="857770"/>
          </a:xfrm>
        </p:spPr>
        <p:txBody>
          <a:bodyPr/>
          <a:lstStyle/>
          <a:p>
            <a:r>
              <a:rPr lang="sv-SE" dirty="0"/>
              <a:t>Anpassad SFI</a:t>
            </a:r>
          </a:p>
          <a:p>
            <a:r>
              <a:rPr lang="sv-SE" sz="1200" b="0" dirty="0"/>
              <a:t>3 SFI-lärare, </a:t>
            </a:r>
          </a:p>
          <a:p>
            <a:r>
              <a:rPr lang="sv-SE" sz="1200" b="0" dirty="0"/>
              <a:t>10% modersmålslärare	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2A5ABFF-7B44-4DE5-A816-64F4DD383A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11525" y="771525"/>
            <a:ext cx="2520950" cy="857770"/>
          </a:xfrm>
        </p:spPr>
        <p:txBody>
          <a:bodyPr/>
          <a:lstStyle/>
          <a:p>
            <a:r>
              <a:rPr lang="sv-SE" dirty="0"/>
              <a:t>Arbete</a:t>
            </a:r>
          </a:p>
          <a:p>
            <a:r>
              <a:rPr lang="sv-SE" sz="1200" b="0" dirty="0"/>
              <a:t>1 Arbetsmarknadskonsulent,</a:t>
            </a:r>
          </a:p>
          <a:p>
            <a:r>
              <a:rPr lang="sv-SE" sz="1200" b="0" dirty="0"/>
              <a:t>30% arbetsförmedlare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B453AC1-CD5C-4726-9C97-0542AC4830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0200" y="771525"/>
            <a:ext cx="2520950" cy="857770"/>
          </a:xfrm>
        </p:spPr>
        <p:txBody>
          <a:bodyPr/>
          <a:lstStyle/>
          <a:p>
            <a:r>
              <a:rPr lang="sv-SE" dirty="0"/>
              <a:t>Hälsa</a:t>
            </a:r>
          </a:p>
          <a:p>
            <a:r>
              <a:rPr lang="sv-SE" sz="1200" b="0" dirty="0"/>
              <a:t>50% hälsocoach</a:t>
            </a:r>
          </a:p>
        </p:txBody>
      </p:sp>
    </p:spTree>
    <p:extLst>
      <p:ext uri="{BB962C8B-B14F-4D97-AF65-F5344CB8AC3E}">
        <p14:creationId xmlns:p14="http://schemas.microsoft.com/office/powerpoint/2010/main" val="103351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92726" y="771526"/>
            <a:ext cx="3059112" cy="418645"/>
          </a:xfrm>
        </p:spPr>
        <p:txBody>
          <a:bodyPr/>
          <a:lstStyle/>
          <a:p>
            <a:r>
              <a:rPr lang="sv-SE" noProof="0" dirty="0"/>
              <a:t>Mål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5292726" y="1095829"/>
            <a:ext cx="3408588" cy="3505200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endParaRPr lang="sv-SE" sz="1600" b="0" dirty="0">
              <a:latin typeface="+mn-lt"/>
              <a:sym typeface="Wingdings" panose="05000000000000000000" pitchFamily="2" charset="2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sv-SE" sz="4800" b="0" dirty="0">
                <a:latin typeface="Calibri" panose="020F0502020204030204" pitchFamily="34" charset="0"/>
                <a:cs typeface="Calibri" panose="020F0502020204030204" pitchFamily="34" charset="0"/>
              </a:rPr>
              <a:t>lära sig svenska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sv-SE" sz="4800" b="0" dirty="0">
                <a:latin typeface="Calibri" panose="020F0502020204030204" pitchFamily="34" charset="0"/>
                <a:cs typeface="Calibri" panose="020F0502020204030204" pitchFamily="34" charset="0"/>
              </a:rPr>
              <a:t>förbättra sin hälsa </a:t>
            </a: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sv-SE" sz="4800" b="0" dirty="0">
                <a:latin typeface="Calibri" panose="020F0502020204030204" pitchFamily="34" charset="0"/>
                <a:cs typeface="Calibri" panose="020F0502020204030204" pitchFamily="34" charset="0"/>
              </a:rPr>
              <a:t>närma sig ett arbete</a:t>
            </a:r>
          </a:p>
          <a:p>
            <a:pPr indent="-228600" rtl="0">
              <a:spcBef>
                <a:spcPts val="1200"/>
              </a:spcBef>
              <a:spcAft>
                <a:spcPts val="0"/>
              </a:spcAft>
            </a:pPr>
            <a:r>
              <a:rPr lang="sv-SE" sz="4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 80% av våra deltagare gör stegförflyttningar som leder till språkutveckling, fortsatta svenskstudier i ordinarie verksamhet</a:t>
            </a:r>
            <a:endParaRPr lang="sv-SE" sz="4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rtl="0">
              <a:spcBef>
                <a:spcPts val="1200"/>
              </a:spcBef>
              <a:spcAft>
                <a:spcPts val="1200"/>
              </a:spcAft>
            </a:pPr>
            <a:r>
              <a:rPr lang="sv-SE" sz="4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 80% av våra deltagare får tydligt förbättrad hälsa, social situation och att de gör närmande till arbetsmarknaden</a:t>
            </a:r>
            <a:endParaRPr lang="sv-SE" sz="4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rtl="0">
              <a:spcBef>
                <a:spcPts val="1200"/>
              </a:spcBef>
              <a:spcAft>
                <a:spcPts val="1200"/>
              </a:spcAft>
            </a:pPr>
            <a:r>
              <a:rPr lang="sv-SE" sz="4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 30% av våra deltagare (både män och kvinnor) kommer i arbete eller yrkesinriktade studier</a:t>
            </a:r>
            <a:endParaRPr lang="sv-SE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rtl="0">
              <a:spcBef>
                <a:spcPts val="1200"/>
              </a:spcBef>
              <a:spcAft>
                <a:spcPts val="1200"/>
              </a:spcAft>
            </a:pPr>
            <a:r>
              <a:rPr lang="sv-SE" sz="4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Insam ska nå 100 deltagare. (50 kvinnor+50 män)</a:t>
            </a:r>
            <a:endParaRPr lang="sv-SE" sz="48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br>
              <a:rPr lang="sv-SE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2800" dirty="0"/>
            </a:br>
            <a:br>
              <a:rPr lang="sv-SE" sz="2400" dirty="0"/>
            </a:br>
            <a:b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v-SE" sz="1400" dirty="0"/>
            </a:br>
            <a:endParaRPr lang="sv-SE" sz="1400" dirty="0"/>
          </a:p>
          <a:p>
            <a:pPr marL="0" indent="0">
              <a:buNone/>
            </a:pPr>
            <a:br>
              <a:rPr lang="sv-SE" sz="1400" dirty="0"/>
            </a:br>
            <a:endParaRPr lang="sv-SE" sz="1400" b="0" dirty="0">
              <a:latin typeface="+mn-lt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endParaRPr lang="sv-SE" dirty="0"/>
          </a:p>
          <a:p>
            <a:pPr marL="0" indent="0" fontAlgn="base">
              <a:buNone/>
            </a:pPr>
            <a:endParaRPr lang="sv-SE" sz="1600" b="0" dirty="0">
              <a:latin typeface="+mn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13E92A7-BC56-0D43-8CA3-8E53860B69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0740"/>
          <a:stretch/>
        </p:blipFill>
        <p:spPr>
          <a:xfrm>
            <a:off x="0" y="0"/>
            <a:ext cx="4572000" cy="5143500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83DD4F0-0D95-40EC-9DFF-E10CAF141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1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0365"/>
      </p:ext>
    </p:extLst>
  </p:cSld>
  <p:clrMapOvr>
    <a:masterClrMapping/>
  </p:clrMapOvr>
</p:sld>
</file>

<file path=ppt/theme/theme1.xml><?xml version="1.0" encoding="utf-8"?>
<a:theme xmlns:a="http://schemas.openxmlformats.org/drawingml/2006/main" name="IRIS">
  <a:themeElements>
    <a:clrScheme name="IRI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3F2D"/>
      </a:accent1>
      <a:accent2>
        <a:srgbClr val="C5D4CC"/>
      </a:accent2>
      <a:accent3>
        <a:srgbClr val="F7A600"/>
      </a:accent3>
      <a:accent4>
        <a:srgbClr val="FFEACA"/>
      </a:accent4>
      <a:accent5>
        <a:srgbClr val="CAE1E8"/>
      </a:accent5>
      <a:accent6>
        <a:srgbClr val="E0EAEE"/>
      </a:accent6>
      <a:hlink>
        <a:srgbClr val="000000"/>
      </a:hlink>
      <a:folHlink>
        <a:srgbClr val="000000"/>
      </a:folHlink>
    </a:clrScheme>
    <a:fontScheme name="IRIS">
      <a:majorFont>
        <a:latin typeface="PT Sans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T Sans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B1E78993-68CF-4F5D-8177-A9ED1B60F4FE}" vid="{7D477545-EBE3-4A1A-A884-4B175333C7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B05628DD90F343B95C9D1C89C99C4B" ma:contentTypeVersion="12" ma:contentTypeDescription="Skapa ett nytt dokument." ma:contentTypeScope="" ma:versionID="ead696023ed5bfff6f6503f17288b9cf">
  <xsd:schema xmlns:xsd="http://www.w3.org/2001/XMLSchema" xmlns:xs="http://www.w3.org/2001/XMLSchema" xmlns:p="http://schemas.microsoft.com/office/2006/metadata/properties" xmlns:ns2="a76ce180-2d51-494a-9b1b-9e32d4aa5aa4" xmlns:ns3="c86a56ac-90ea-4fd1-bee6-6887419cb2f7" targetNamespace="http://schemas.microsoft.com/office/2006/metadata/properties" ma:root="true" ma:fieldsID="5b0a2bdbd723e43f47b647c386a335a5" ns2:_="" ns3:_="">
    <xsd:import namespace="a76ce180-2d51-494a-9b1b-9e32d4aa5aa4"/>
    <xsd:import namespace="c86a56ac-90ea-4fd1-bee6-6887419cb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ce180-2d51-494a-9b1b-9e32d4aa5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a56ac-90ea-4fd1-bee6-6887419cb2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AF59F1-71F8-4923-8278-C67A73944F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6ce180-2d51-494a-9b1b-9e32d4aa5aa4"/>
    <ds:schemaRef ds:uri="c86a56ac-90ea-4fd1-bee6-6887419cb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c86a56ac-90ea-4fd1-bee6-6887419cb2f7"/>
    <ds:schemaRef ds:uri="http://purl.org/dc/dcmitype/"/>
    <ds:schemaRef ds:uri="a76ce180-2d51-494a-9b1b-9e32d4aa5aa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2342</TotalTime>
  <Words>624</Words>
  <Application>Microsoft Office PowerPoint</Application>
  <PresentationFormat>Bildspel på skärmen (16:9)</PresentationFormat>
  <Paragraphs>125</Paragraphs>
  <Slides>11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8" baseType="lpstr">
      <vt:lpstr>Arial</vt:lpstr>
      <vt:lpstr>Calibri</vt:lpstr>
      <vt:lpstr>PT Sans</vt:lpstr>
      <vt:lpstr>PT Sans Regular</vt:lpstr>
      <vt:lpstr>wfont_14b601_28ad8cec06dd4922877b2f6cdbeff7d0</vt:lpstr>
      <vt:lpstr>Wingdings</vt:lpstr>
      <vt:lpstr>IRIS</vt:lpstr>
      <vt:lpstr>PowerPoint-presentation</vt:lpstr>
      <vt:lpstr>Delprojekt Insam- en arbetsmarknadsåtgärd  </vt:lpstr>
      <vt:lpstr>Bakgrund</vt:lpstr>
      <vt:lpstr>Deltagare    </vt:lpstr>
      <vt:lpstr>Statistik</vt:lpstr>
      <vt:lpstr>Antagning</vt:lpstr>
      <vt:lpstr>Antagning</vt:lpstr>
      <vt:lpstr>PowerPoint-presentation</vt:lpstr>
      <vt:lpstr>Mål</vt:lpstr>
      <vt:lpstr>Samarbete och samverkan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</dc:title>
  <dc:subject/>
  <dc:creator>Eva Kasselring</dc:creator>
  <cp:keywords/>
  <dc:description/>
  <cp:lastModifiedBy>Hanna Thelin</cp:lastModifiedBy>
  <cp:revision>107</cp:revision>
  <cp:lastPrinted>2021-10-21T15:19:39Z</cp:lastPrinted>
  <dcterms:created xsi:type="dcterms:W3CDTF">2020-02-14T15:30:18Z</dcterms:created>
  <dcterms:modified xsi:type="dcterms:W3CDTF">2024-02-19T16:15:05Z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0x01010020B05628DD90F343B95C9D1C89C99C4B</vt:lpwstr>
  </property>
</Properties>
</file>