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922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758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746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770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21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65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158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62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71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036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75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0DF37-A8AA-42AF-B9DE-C79ABE3970FC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95C33-7C41-4FAE-902E-C85C05B0D9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50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2834598" y="1103871"/>
            <a:ext cx="1251370" cy="1789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i="1" dirty="0" smtClean="0">
                <a:solidFill>
                  <a:prstClr val="black"/>
                </a:solidFill>
              </a:rPr>
              <a:t>Resurser i projektet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-Projektledare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-Extern utvärderare</a:t>
            </a:r>
            <a:endParaRPr lang="sv-SE" sz="1100" dirty="0" smtClean="0">
              <a:solidFill>
                <a:prstClr val="black"/>
              </a:solidFill>
            </a:endParaRP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-SE</a:t>
            </a:r>
            <a:endParaRPr lang="sv-SE" sz="1100" dirty="0" smtClean="0">
              <a:solidFill>
                <a:prstClr val="black"/>
              </a:solidFill>
            </a:endParaRP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-CM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-IPS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-Arbetsterapeut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267200" y="1103871"/>
            <a:ext cx="4646140" cy="5160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200" b="1" i="1" dirty="0" smtClean="0">
                <a:solidFill>
                  <a:prstClr val="black"/>
                </a:solidFill>
              </a:rPr>
              <a:t>Aktiviteter i projektet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•Personal </a:t>
            </a:r>
            <a:r>
              <a:rPr lang="sv-SE" sz="1200" dirty="0">
                <a:solidFill>
                  <a:prstClr val="black"/>
                </a:solidFill>
              </a:rPr>
              <a:t>som ska ge individuellt stöd anställs och utbildas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•Identifiera </a:t>
            </a:r>
            <a:r>
              <a:rPr lang="sv-SE" sz="1200" dirty="0">
                <a:solidFill>
                  <a:prstClr val="black"/>
                </a:solidFill>
              </a:rPr>
              <a:t>och remittera - I den ordinarie handläggningen fångar handläggare upp individer i målgruppen och aktualiserar för ”projektsatsningen”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•Personer </a:t>
            </a:r>
            <a:r>
              <a:rPr lang="sv-SE" sz="1200" dirty="0">
                <a:solidFill>
                  <a:prstClr val="black"/>
                </a:solidFill>
              </a:rPr>
              <a:t>får ett kontinuerligt stöd via projektresurserna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•Utveckla</a:t>
            </a:r>
            <a:r>
              <a:rPr lang="sv-SE" sz="1200" dirty="0">
                <a:solidFill>
                  <a:prstClr val="black"/>
                </a:solidFill>
              </a:rPr>
              <a:t>, testa och utvärdera formerna för det individuella stödet i olika kontext och i samverkan med olika stödsystem. Utvecklingen av arbetssätt görs löpande och baseras på ett kontinuerligt lärande utifrån uppnådda resultat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•Spridningsaktiviteter </a:t>
            </a:r>
            <a:r>
              <a:rPr lang="sv-SE" sz="1200" dirty="0">
                <a:solidFill>
                  <a:prstClr val="black"/>
                </a:solidFill>
              </a:rPr>
              <a:t>genomförs: workshops, träffar för personal i myndighetsgemensamma plattformar, utbytesforum, metoddagar, studiebesök, spridningskonferenser och föreläsningar. 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•Gemensamma </a:t>
            </a:r>
            <a:r>
              <a:rPr lang="sv-SE" sz="1200" dirty="0">
                <a:solidFill>
                  <a:prstClr val="black"/>
                </a:solidFill>
              </a:rPr>
              <a:t>workshops med deltagande av styr- och ledningsgrupper och operativ personal för att sätta särskilt fokus på de horisontella kriterierna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•Överenskommelse </a:t>
            </a:r>
            <a:r>
              <a:rPr lang="sv-SE" sz="1200" dirty="0">
                <a:solidFill>
                  <a:prstClr val="black"/>
                </a:solidFill>
              </a:rPr>
              <a:t>med myndigheterna om formerna för aktualisering när individen är redo för ordinarie insatser</a:t>
            </a:r>
          </a:p>
          <a:p>
            <a:pPr lvl="0"/>
            <a:r>
              <a:rPr lang="sv-SE" sz="1200" dirty="0" smtClean="0">
                <a:solidFill>
                  <a:prstClr val="black"/>
                </a:solidFill>
              </a:rPr>
              <a:t>•Förankra </a:t>
            </a:r>
            <a:r>
              <a:rPr lang="sv-SE" sz="1200" dirty="0">
                <a:solidFill>
                  <a:prstClr val="black"/>
                </a:solidFill>
              </a:rPr>
              <a:t>de nya insatserna hos personal i myndigheterna – info via intranät, interna arbetsmöten</a:t>
            </a:r>
          </a:p>
          <a:p>
            <a:pPr lvl="0"/>
            <a:endParaRPr lang="sv-SE" sz="1200" dirty="0">
              <a:solidFill>
                <a:prstClr val="black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2834599" y="3193930"/>
            <a:ext cx="1276084" cy="1775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dirty="0" smtClean="0">
                <a:solidFill>
                  <a:prstClr val="black"/>
                </a:solidFill>
              </a:rPr>
              <a:t>Resurser </a:t>
            </a:r>
            <a:r>
              <a:rPr lang="sv-SE" sz="1100" b="1" dirty="0" smtClean="0">
                <a:solidFill>
                  <a:prstClr val="black"/>
                </a:solidFill>
              </a:rPr>
              <a:t>i projektet finansierade via förbunden eller parterna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</a:t>
            </a:r>
            <a:r>
              <a:rPr lang="sv-SE" sz="1100" dirty="0" err="1" smtClean="0">
                <a:solidFill>
                  <a:prstClr val="black"/>
                </a:solidFill>
              </a:rPr>
              <a:t>Förbundschefer</a:t>
            </a:r>
            <a:endParaRPr lang="sv-SE" sz="1100" dirty="0" smtClean="0">
              <a:solidFill>
                <a:prstClr val="black"/>
              </a:solidFill>
            </a:endParaRP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-Förbundens styrelser och samarbetsarenor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1206294" y="1143321"/>
            <a:ext cx="1047098" cy="29409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i="1" dirty="0" smtClean="0">
                <a:solidFill>
                  <a:prstClr val="black"/>
                </a:solidFill>
              </a:rPr>
              <a:t>Problem:</a:t>
            </a:r>
          </a:p>
          <a:p>
            <a:pPr lvl="0"/>
            <a:r>
              <a:rPr lang="sv-SE" sz="1100" dirty="0" smtClean="0">
                <a:solidFill>
                  <a:prstClr val="black"/>
                </a:solidFill>
              </a:rPr>
              <a:t>Det finns många personer som står </a:t>
            </a:r>
            <a:r>
              <a:rPr lang="sv-SE" sz="1100" b="1" dirty="0" smtClean="0">
                <a:solidFill>
                  <a:prstClr val="black"/>
                </a:solidFill>
              </a:rPr>
              <a:t>långt ifrån arbetsmarknaden </a:t>
            </a:r>
            <a:r>
              <a:rPr lang="sv-SE" sz="1100" dirty="0" smtClean="0">
                <a:solidFill>
                  <a:prstClr val="black"/>
                </a:solidFill>
              </a:rPr>
              <a:t>och är i behov av samordnat stöd, och dessa </a:t>
            </a:r>
            <a:r>
              <a:rPr lang="sv-SE" sz="1100" b="1" dirty="0" smtClean="0">
                <a:solidFill>
                  <a:prstClr val="black"/>
                </a:solidFill>
              </a:rPr>
              <a:t>saknar rätt insatser </a:t>
            </a:r>
            <a:r>
              <a:rPr lang="sv-SE" sz="1100" dirty="0" smtClean="0">
                <a:solidFill>
                  <a:prstClr val="black"/>
                </a:solidFill>
              </a:rPr>
              <a:t>för att komma till egen försörjning</a:t>
            </a:r>
            <a:endParaRPr lang="sv-SE" sz="1100" dirty="0">
              <a:solidFill>
                <a:prstClr val="black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9193426" y="1103871"/>
            <a:ext cx="2809103" cy="5160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1100" b="1" i="1" dirty="0" smtClean="0">
                <a:solidFill>
                  <a:prstClr val="black"/>
                </a:solidFill>
              </a:rPr>
              <a:t>Resultat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Rehabiliteringsprocess </a:t>
            </a:r>
            <a:r>
              <a:rPr lang="sv-SE" sz="1100" dirty="0">
                <a:solidFill>
                  <a:prstClr val="black"/>
                </a:solidFill>
              </a:rPr>
              <a:t>mot arbete som inkluderar individuellt utformat stöd finns även för personer som står långt från arbetsmarknaden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En </a:t>
            </a:r>
            <a:r>
              <a:rPr lang="sv-SE" sz="1100" dirty="0">
                <a:solidFill>
                  <a:prstClr val="black"/>
                </a:solidFill>
              </a:rPr>
              <a:t>modell för samverkan och lärande mellan samordningsförbunden har utvecklats.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En </a:t>
            </a:r>
            <a:r>
              <a:rPr lang="sv-SE" sz="1100" dirty="0">
                <a:solidFill>
                  <a:prstClr val="black"/>
                </a:solidFill>
              </a:rPr>
              <a:t>modell har utvecklats för systematiskt samarbete mellan myndigheterna, som bygger på överenskommelser och rutiner omfattande alla faser i arbetet med projektets målgrupp: anvisning/remittering, insatser, uppföljning och avslut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Samordningsförbunden </a:t>
            </a:r>
            <a:r>
              <a:rPr lang="sv-SE" sz="1100" dirty="0">
                <a:solidFill>
                  <a:prstClr val="black"/>
                </a:solidFill>
              </a:rPr>
              <a:t>och medverkande organisationer har skapat ett lärande genom utveckling och tillämpning av metoder som bidrar till kostnadseffektivitet samt metoder som bygger på deltagarnas individuella önskemål och behov.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dirty="0" smtClean="0">
                <a:solidFill>
                  <a:prstClr val="black"/>
                </a:solidFill>
              </a:rPr>
              <a:t>Ökad </a:t>
            </a:r>
            <a:r>
              <a:rPr lang="sv-SE" sz="1100" dirty="0">
                <a:solidFill>
                  <a:prstClr val="black"/>
                </a:solidFill>
              </a:rPr>
              <a:t>medvetenhet om de horisontella principernas betydelse hos projektets medarbetare.</a:t>
            </a:r>
          </a:p>
          <a:p>
            <a:pPr lvl="0"/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2253392" y="403695"/>
            <a:ext cx="8418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Gemensam projektkarta IRIS – en del av </a:t>
            </a:r>
            <a:r>
              <a:rPr lang="sv-SE" sz="2000" b="1" dirty="0" smtClean="0"/>
              <a:t>förändringsteorin - organisationsnivå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31489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</TotalTime>
  <Words>324</Words>
  <Application>Microsoft Office PowerPoint</Application>
  <PresentationFormat>Bredbild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Heide</dc:creator>
  <cp:lastModifiedBy>Anders Heide</cp:lastModifiedBy>
  <cp:revision>22</cp:revision>
  <dcterms:created xsi:type="dcterms:W3CDTF">2020-02-07T10:08:37Z</dcterms:created>
  <dcterms:modified xsi:type="dcterms:W3CDTF">2020-04-01T17:02:01Z</dcterms:modified>
</cp:coreProperties>
</file>