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36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473008-C179-4C7A-A4C9-640EF020BBF6}" v="12" dt="2019-05-08T09:06:17.1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85" autoAdjust="0"/>
    <p:restoredTop sz="94660"/>
  </p:normalViewPr>
  <p:slideViewPr>
    <p:cSldViewPr snapToGrid="0">
      <p:cViewPr varScale="1">
        <p:scale>
          <a:sx n="92" d="100"/>
          <a:sy n="92" d="100"/>
        </p:scale>
        <p:origin x="27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E5826D61-29A9-4F86-ACA9-B2E5B1EC61F2}" type="datetimeFigureOut">
              <a:rPr lang="sv-SE" smtClean="0"/>
              <a:t>2019-11-15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1475570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5826D61-29A9-4F86-ACA9-B2E5B1EC61F2}" type="datetimeFigureOut">
              <a:rPr lang="sv-SE" smtClean="0"/>
              <a:t>2019-11-15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66271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5826D61-29A9-4F86-ACA9-B2E5B1EC61F2}" type="datetimeFigureOut">
              <a:rPr lang="sv-SE" smtClean="0"/>
              <a:t>2019-11-15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4219406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E5826D61-29A9-4F86-ACA9-B2E5B1EC61F2}" type="datetimeFigureOut">
              <a:rPr lang="sv-SE" smtClean="0"/>
              <a:t>2019-11-15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64799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5826D61-29A9-4F86-ACA9-B2E5B1EC61F2}" type="datetimeFigureOut">
              <a:rPr lang="sv-SE" smtClean="0"/>
              <a:t>2019-11-15</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3974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E5826D61-29A9-4F86-ACA9-B2E5B1EC61F2}" type="datetimeFigureOut">
              <a:rPr lang="sv-SE" smtClean="0"/>
              <a:t>2019-11-15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392214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3618442"/>
            <a:ext cx="2901255"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3618442"/>
            <a:ext cx="2915543"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E5826D61-29A9-4F86-ACA9-B2E5B1EC61F2}" type="datetimeFigureOut">
              <a:rPr lang="sv-SE" smtClean="0"/>
              <a:t>2019-11-15</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159528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E5826D61-29A9-4F86-ACA9-B2E5B1EC61F2}" type="datetimeFigureOut">
              <a:rPr lang="sv-SE" smtClean="0"/>
              <a:t>2019-11-15</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382365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26D61-29A9-4F86-ACA9-B2E5B1EC61F2}" type="datetimeFigureOut">
              <a:rPr lang="sv-SE" smtClean="0"/>
              <a:t>2019-11-15</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294241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5826D61-29A9-4F86-ACA9-B2E5B1EC61F2}" type="datetimeFigureOut">
              <a:rPr lang="sv-SE" smtClean="0"/>
              <a:t>2019-11-15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376657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5826D61-29A9-4F86-ACA9-B2E5B1EC61F2}" type="datetimeFigureOut">
              <a:rPr lang="sv-SE" smtClean="0"/>
              <a:t>2019-11-15</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F2E8D90C-E00C-4465-8721-96377C4F90F3}" type="slidenum">
              <a:rPr lang="sv-SE" smtClean="0"/>
              <a:t>‹#›</a:t>
            </a:fld>
            <a:endParaRPr lang="sv-SE"/>
          </a:p>
        </p:txBody>
      </p:sp>
    </p:spTree>
    <p:extLst>
      <p:ext uri="{BB962C8B-B14F-4D97-AF65-F5344CB8AC3E}">
        <p14:creationId xmlns:p14="http://schemas.microsoft.com/office/powerpoint/2010/main" val="4109959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5826D61-29A9-4F86-ACA9-B2E5B1EC61F2}" type="datetimeFigureOut">
              <a:rPr lang="sv-SE" smtClean="0"/>
              <a:t>2019-11-15</a:t>
            </a:fld>
            <a:endParaRPr lang="sv-S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2E8D90C-E00C-4465-8721-96377C4F90F3}" type="slidenum">
              <a:rPr lang="sv-SE" smtClean="0"/>
              <a:t>‹#›</a:t>
            </a:fld>
            <a:endParaRPr lang="sv-SE"/>
          </a:p>
        </p:txBody>
      </p:sp>
    </p:spTree>
    <p:extLst>
      <p:ext uri="{BB962C8B-B14F-4D97-AF65-F5344CB8AC3E}">
        <p14:creationId xmlns:p14="http://schemas.microsoft.com/office/powerpoint/2010/main" val="3138738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59F870FD-1F79-4553-BE40-A860A17E5126}"/>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t="9564"/>
          <a:stretch/>
        </p:blipFill>
        <p:spPr>
          <a:xfrm>
            <a:off x="417786" y="2355229"/>
            <a:ext cx="5796594" cy="1780791"/>
          </a:xfrm>
          <a:prstGeom prst="rect">
            <a:avLst/>
          </a:prstGeom>
        </p:spPr>
      </p:pic>
      <p:pic>
        <p:nvPicPr>
          <p:cNvPr id="8" name="Bildobjekt 7">
            <a:extLst>
              <a:ext uri="{FF2B5EF4-FFF2-40B4-BE49-F238E27FC236}">
                <a16:creationId xmlns:a16="http://schemas.microsoft.com/office/drawing/2014/main" id="{FA6F6C2E-6384-40C0-A4B7-421BAC294D5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17786" y="9075332"/>
            <a:ext cx="1510635" cy="467247"/>
          </a:xfrm>
          <a:prstGeom prst="rect">
            <a:avLst/>
          </a:prstGeom>
        </p:spPr>
      </p:pic>
      <p:pic>
        <p:nvPicPr>
          <p:cNvPr id="10" name="Bildobjekt 9">
            <a:extLst>
              <a:ext uri="{FF2B5EF4-FFF2-40B4-BE49-F238E27FC236}">
                <a16:creationId xmlns:a16="http://schemas.microsoft.com/office/drawing/2014/main" id="{E939FDD9-D2CA-4F87-B75A-7766A2B5EBBA}"/>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3010613" y="8892832"/>
            <a:ext cx="836772" cy="832243"/>
          </a:xfrm>
          <a:prstGeom prst="rect">
            <a:avLst/>
          </a:prstGeom>
        </p:spPr>
      </p:pic>
      <p:pic>
        <p:nvPicPr>
          <p:cNvPr id="12" name="Bildobjekt 11">
            <a:extLst>
              <a:ext uri="{FF2B5EF4-FFF2-40B4-BE49-F238E27FC236}">
                <a16:creationId xmlns:a16="http://schemas.microsoft.com/office/drawing/2014/main" id="{C7365F6F-3505-404F-AE69-D3833ED7DD4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717628" y="8958124"/>
            <a:ext cx="830317" cy="701661"/>
          </a:xfrm>
          <a:prstGeom prst="rect">
            <a:avLst/>
          </a:prstGeom>
        </p:spPr>
      </p:pic>
      <p:sp>
        <p:nvSpPr>
          <p:cNvPr id="13" name="Ellips 12">
            <a:extLst>
              <a:ext uri="{FF2B5EF4-FFF2-40B4-BE49-F238E27FC236}">
                <a16:creationId xmlns:a16="http://schemas.microsoft.com/office/drawing/2014/main" id="{7B2DE73A-AC06-4892-8FF8-774C57F609C4}"/>
              </a:ext>
            </a:extLst>
          </p:cNvPr>
          <p:cNvSpPr/>
          <p:nvPr/>
        </p:nvSpPr>
        <p:spPr>
          <a:xfrm>
            <a:off x="499381" y="4856760"/>
            <a:ext cx="369332" cy="36933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solidFill>
                  <a:schemeClr val="tx1"/>
                </a:solidFill>
                <a:latin typeface="Verdana" panose="020B0604030504040204" pitchFamily="34" charset="0"/>
                <a:ea typeface="Verdana" panose="020B0604030504040204" pitchFamily="34" charset="0"/>
              </a:rPr>
              <a:t>1</a:t>
            </a:r>
          </a:p>
        </p:txBody>
      </p:sp>
      <p:sp>
        <p:nvSpPr>
          <p:cNvPr id="14" name="Ellips 13">
            <a:extLst>
              <a:ext uri="{FF2B5EF4-FFF2-40B4-BE49-F238E27FC236}">
                <a16:creationId xmlns:a16="http://schemas.microsoft.com/office/drawing/2014/main" id="{6EAA77DA-B5A1-4662-B0BF-D77C136BE047}"/>
              </a:ext>
            </a:extLst>
          </p:cNvPr>
          <p:cNvSpPr/>
          <p:nvPr/>
        </p:nvSpPr>
        <p:spPr>
          <a:xfrm>
            <a:off x="491358" y="6271109"/>
            <a:ext cx="369332" cy="36933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solidFill>
                  <a:schemeClr val="tx1"/>
                </a:solidFill>
                <a:latin typeface="Verdana" panose="020B0604030504040204" pitchFamily="34" charset="0"/>
                <a:ea typeface="Verdana" panose="020B0604030504040204" pitchFamily="34" charset="0"/>
              </a:rPr>
              <a:t>3</a:t>
            </a:r>
          </a:p>
        </p:txBody>
      </p:sp>
      <p:sp>
        <p:nvSpPr>
          <p:cNvPr id="15" name="Ellips 14">
            <a:extLst>
              <a:ext uri="{FF2B5EF4-FFF2-40B4-BE49-F238E27FC236}">
                <a16:creationId xmlns:a16="http://schemas.microsoft.com/office/drawing/2014/main" id="{740A7E21-BEC8-4E2C-B366-F9D33C4AF1D6}"/>
              </a:ext>
            </a:extLst>
          </p:cNvPr>
          <p:cNvSpPr/>
          <p:nvPr/>
        </p:nvSpPr>
        <p:spPr>
          <a:xfrm>
            <a:off x="491358" y="5579106"/>
            <a:ext cx="369332" cy="369332"/>
          </a:xfrm>
          <a:prstGeom prst="ellipse">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a:solidFill>
                  <a:schemeClr val="tx1"/>
                </a:solidFill>
                <a:latin typeface="Verdana" panose="020B0604030504040204" pitchFamily="34" charset="0"/>
                <a:ea typeface="Verdana" panose="020B0604030504040204" pitchFamily="34" charset="0"/>
              </a:rPr>
              <a:t>2</a:t>
            </a:r>
          </a:p>
        </p:txBody>
      </p:sp>
      <p:sp>
        <p:nvSpPr>
          <p:cNvPr id="6" name="textruta 5">
            <a:extLst>
              <a:ext uri="{FF2B5EF4-FFF2-40B4-BE49-F238E27FC236}">
                <a16:creationId xmlns:a16="http://schemas.microsoft.com/office/drawing/2014/main" id="{6A617DBB-EDD3-402F-B4AD-CF9167BA25B7}"/>
              </a:ext>
            </a:extLst>
          </p:cNvPr>
          <p:cNvSpPr txBox="1"/>
          <p:nvPr/>
        </p:nvSpPr>
        <p:spPr>
          <a:xfrm>
            <a:off x="0" y="520402"/>
            <a:ext cx="6857999" cy="461665"/>
          </a:xfrm>
          <a:prstGeom prst="rect">
            <a:avLst/>
          </a:prstGeom>
          <a:noFill/>
        </p:spPr>
        <p:txBody>
          <a:bodyPr wrap="square" rtlCol="0">
            <a:spAutoFit/>
          </a:bodyPr>
          <a:lstStyle/>
          <a:p>
            <a:pPr algn="ctr"/>
            <a:r>
              <a:rPr lang="sv-SE" sz="2400" spc="-150" dirty="0">
                <a:latin typeface="Verdana" panose="020B0604030504040204" pitchFamily="34" charset="0"/>
                <a:ea typeface="Verdana" panose="020B0604030504040204" pitchFamily="34" charset="0"/>
              </a:rPr>
              <a:t>TEATER ÖVER GRÄNSERNA</a:t>
            </a:r>
          </a:p>
        </p:txBody>
      </p:sp>
      <p:sp>
        <p:nvSpPr>
          <p:cNvPr id="16" name="textruta 15">
            <a:extLst>
              <a:ext uri="{FF2B5EF4-FFF2-40B4-BE49-F238E27FC236}">
                <a16:creationId xmlns:a16="http://schemas.microsoft.com/office/drawing/2014/main" id="{7422B3DA-D13B-4B0B-B11E-384F7FF50F0C}"/>
              </a:ext>
            </a:extLst>
          </p:cNvPr>
          <p:cNvSpPr txBox="1"/>
          <p:nvPr/>
        </p:nvSpPr>
        <p:spPr>
          <a:xfrm>
            <a:off x="417786" y="1181899"/>
            <a:ext cx="6022428" cy="1015663"/>
          </a:xfrm>
          <a:prstGeom prst="rect">
            <a:avLst/>
          </a:prstGeom>
          <a:noFill/>
        </p:spPr>
        <p:txBody>
          <a:bodyPr wrap="square" rtlCol="0">
            <a:spAutoFit/>
          </a:bodyPr>
          <a:lstStyle/>
          <a:p>
            <a:pPr algn="just"/>
            <a:r>
              <a:rPr lang="sv-SE" sz="1000" b="1" dirty="0">
                <a:latin typeface="Verdana" panose="020B0604030504040204" pitchFamily="34" charset="0"/>
                <a:ea typeface="Verdana" panose="020B0604030504040204" pitchFamily="34" charset="0"/>
              </a:rPr>
              <a:t>Teater över gränserna är ett arbetsmarknadsprojekt för personer som vill börja studera eller jobba men som, på grund av psykisk ohälsa, befinner sig långt från en arbetsmarknad. Projektet utgör en bro och knyter samman individens självkänsla, förbättrade hälsa och förmåga att ingå i ett sammanhang, med arbetsmarknadens ökade kunskap om psykisk ohälsa och förmåga att skapa en inkluderande och hållbar arbetsmiljö. </a:t>
            </a:r>
          </a:p>
        </p:txBody>
      </p:sp>
      <p:sp>
        <p:nvSpPr>
          <p:cNvPr id="18" name="textruta 17">
            <a:extLst>
              <a:ext uri="{FF2B5EF4-FFF2-40B4-BE49-F238E27FC236}">
                <a16:creationId xmlns:a16="http://schemas.microsoft.com/office/drawing/2014/main" id="{568E80CA-DDCC-46E2-B2B9-06353C5BCAA7}"/>
              </a:ext>
            </a:extLst>
          </p:cNvPr>
          <p:cNvSpPr txBox="1"/>
          <p:nvPr/>
        </p:nvSpPr>
        <p:spPr>
          <a:xfrm>
            <a:off x="417786" y="4376828"/>
            <a:ext cx="3993931" cy="307777"/>
          </a:xfrm>
          <a:prstGeom prst="rect">
            <a:avLst/>
          </a:prstGeom>
          <a:noFill/>
        </p:spPr>
        <p:txBody>
          <a:bodyPr wrap="square" rtlCol="0">
            <a:spAutoFit/>
          </a:bodyPr>
          <a:lstStyle/>
          <a:p>
            <a:r>
              <a:rPr lang="sv-SE" sz="1400" b="1" dirty="0">
                <a:latin typeface="Verdana" panose="020B0604030504040204" pitchFamily="34" charset="0"/>
                <a:ea typeface="Verdana" panose="020B0604030504040204" pitchFamily="34" charset="0"/>
              </a:rPr>
              <a:t>Tre spår skapar en bro </a:t>
            </a:r>
          </a:p>
        </p:txBody>
      </p:sp>
      <p:sp>
        <p:nvSpPr>
          <p:cNvPr id="19" name="textruta 18">
            <a:extLst>
              <a:ext uri="{FF2B5EF4-FFF2-40B4-BE49-F238E27FC236}">
                <a16:creationId xmlns:a16="http://schemas.microsoft.com/office/drawing/2014/main" id="{4D29E4E5-6783-454C-97FD-78C67FED7BC7}"/>
              </a:ext>
            </a:extLst>
          </p:cNvPr>
          <p:cNvSpPr txBox="1"/>
          <p:nvPr/>
        </p:nvSpPr>
        <p:spPr>
          <a:xfrm>
            <a:off x="417786" y="6928689"/>
            <a:ext cx="6022428" cy="1785104"/>
          </a:xfrm>
          <a:prstGeom prst="rect">
            <a:avLst/>
          </a:prstGeom>
          <a:noFill/>
        </p:spPr>
        <p:txBody>
          <a:bodyPr wrap="square" rtlCol="0">
            <a:spAutoFit/>
          </a:bodyPr>
          <a:lstStyle/>
          <a:p>
            <a:pPr algn="just"/>
            <a:r>
              <a:rPr lang="sv-SE" sz="1000" dirty="0">
                <a:latin typeface="Verdana" panose="020B0604030504040204" pitchFamily="34" charset="0"/>
                <a:ea typeface="Verdana" panose="020B0604030504040204" pitchFamily="34" charset="0"/>
              </a:rPr>
              <a:t>Projektet kommer göra fem teateruppsättningar fram till januari 2022 med 25 nya deltagare i varje uppsättning. Identifiering av nya deltagare och säkerställande av ekonomiskt stöd för att kunna delta sker i samarbete med Vuxenpsykiatrin, Socialförvaltningen, Försäkringskassan och Arbetsförmedlingen. Tanken är att projektet ska kunna användas för att långsiktigt stärka den strukturella samverkan mellan alla de parter som finns runt den individ som behöver stöd att komma ut i arbete.</a:t>
            </a:r>
          </a:p>
          <a:p>
            <a:pPr algn="just"/>
            <a:endParaRPr lang="sv-SE" sz="1000" dirty="0">
              <a:latin typeface="Verdana" panose="020B0604030504040204" pitchFamily="34" charset="0"/>
              <a:ea typeface="Verdana" panose="020B0604030504040204" pitchFamily="34" charset="0"/>
            </a:endParaRPr>
          </a:p>
          <a:p>
            <a:pPr algn="just"/>
            <a:r>
              <a:rPr lang="sv-SE" sz="1000" dirty="0">
                <a:latin typeface="Verdana" panose="020B0604030504040204" pitchFamily="34" charset="0"/>
                <a:ea typeface="Verdana" panose="020B0604030504040204" pitchFamily="34" charset="0"/>
              </a:rPr>
              <a:t>Projektet leds av samverkansorganisationen Teater över gränserna (Studieförbundet Vuxenskolan, Kreativa Akademin, FINSAM och Fontänhuset Lund). Övriga medfinansiärer är Vuxenpsykiatrin i Lund, Malmö och Helsingborg samt Socialförvaltningen i Lund. Projektet är medfinansierat av Europeiska Socialfonden.  </a:t>
            </a:r>
          </a:p>
        </p:txBody>
      </p:sp>
      <p:sp>
        <p:nvSpPr>
          <p:cNvPr id="23" name="textruta 22">
            <a:extLst>
              <a:ext uri="{FF2B5EF4-FFF2-40B4-BE49-F238E27FC236}">
                <a16:creationId xmlns:a16="http://schemas.microsoft.com/office/drawing/2014/main" id="{1ABF2536-2873-472C-86DD-A98BDCC02C1E}"/>
              </a:ext>
            </a:extLst>
          </p:cNvPr>
          <p:cNvSpPr txBox="1"/>
          <p:nvPr/>
        </p:nvSpPr>
        <p:spPr>
          <a:xfrm>
            <a:off x="1023147" y="4699849"/>
            <a:ext cx="5199255" cy="707886"/>
          </a:xfrm>
          <a:prstGeom prst="rect">
            <a:avLst/>
          </a:prstGeom>
          <a:noFill/>
        </p:spPr>
        <p:txBody>
          <a:bodyPr wrap="square" rtlCol="0">
            <a:spAutoFit/>
          </a:bodyPr>
          <a:lstStyle/>
          <a:p>
            <a:r>
              <a:rPr lang="sv-SE" sz="1000" b="1" dirty="0">
                <a:latin typeface="Verdana" panose="020B0604030504040204" pitchFamily="34" charset="0"/>
                <a:ea typeface="Verdana" panose="020B0604030504040204" pitchFamily="34" charset="0"/>
              </a:rPr>
              <a:t>Teater som arbetsmetod </a:t>
            </a:r>
            <a:r>
              <a:rPr lang="sv-SE" sz="1000" dirty="0">
                <a:latin typeface="Verdana" panose="020B0604030504040204" pitchFamily="34" charset="0"/>
                <a:ea typeface="Verdana" panose="020B0604030504040204" pitchFamily="34" charset="0"/>
              </a:rPr>
              <a:t>– Deltagarna är med i projektteamet som skapar och sätter upp en teaterföreställning som visas för publik. Projektarbetet </a:t>
            </a:r>
            <a:r>
              <a:rPr lang="sv-SE" sz="1000">
                <a:latin typeface="Verdana" panose="020B0604030504040204" pitchFamily="34" charset="0"/>
                <a:ea typeface="Verdana" panose="020B0604030504040204" pitchFamily="34" charset="0"/>
              </a:rPr>
              <a:t>är en </a:t>
            </a:r>
            <a:r>
              <a:rPr lang="sv-SE" sz="1000" dirty="0">
                <a:latin typeface="Verdana" panose="020B0604030504040204" pitchFamily="34" charset="0"/>
                <a:ea typeface="Verdana" panose="020B0604030504040204" pitchFamily="34" charset="0"/>
              </a:rPr>
              <a:t>balans mellan struktur, rutiner, kreativitet, skapande och att våga, i ett socialt arbetsliknande sammanhang.</a:t>
            </a:r>
          </a:p>
        </p:txBody>
      </p:sp>
      <p:sp>
        <p:nvSpPr>
          <p:cNvPr id="24" name="textruta 23">
            <a:extLst>
              <a:ext uri="{FF2B5EF4-FFF2-40B4-BE49-F238E27FC236}">
                <a16:creationId xmlns:a16="http://schemas.microsoft.com/office/drawing/2014/main" id="{B1AA98EE-9AC0-496A-B86C-17CAECE22B88}"/>
              </a:ext>
            </a:extLst>
          </p:cNvPr>
          <p:cNvSpPr txBox="1"/>
          <p:nvPr/>
        </p:nvSpPr>
        <p:spPr>
          <a:xfrm>
            <a:off x="1023147" y="5411891"/>
            <a:ext cx="5199255" cy="707886"/>
          </a:xfrm>
          <a:prstGeom prst="rect">
            <a:avLst/>
          </a:prstGeom>
          <a:noFill/>
        </p:spPr>
        <p:txBody>
          <a:bodyPr wrap="square" rtlCol="0">
            <a:spAutoFit/>
          </a:bodyPr>
          <a:lstStyle/>
          <a:p>
            <a:r>
              <a:rPr lang="sv-SE" sz="1000" b="1" dirty="0">
                <a:latin typeface="Verdana" panose="020B0604030504040204" pitchFamily="34" charset="0"/>
                <a:ea typeface="Verdana" panose="020B0604030504040204" pitchFamily="34" charset="0"/>
              </a:rPr>
              <a:t>Vad händer sen </a:t>
            </a:r>
            <a:r>
              <a:rPr lang="sv-SE" sz="1000" dirty="0">
                <a:latin typeface="Verdana" panose="020B0604030504040204" pitchFamily="34" charset="0"/>
                <a:ea typeface="Verdana" panose="020B0604030504040204" pitchFamily="34" charset="0"/>
              </a:rPr>
              <a:t>– Varje deltagare får en mentor som håller enskilda samtal där individen får stöd att ta fram en egen plan, med konkreta aktiviteter, som siktar mot studier eller arbete. Varje vecka hålls föreläsningar och föredrag för att inspirera och ge ny kunskap.  </a:t>
            </a:r>
          </a:p>
        </p:txBody>
      </p:sp>
      <p:sp>
        <p:nvSpPr>
          <p:cNvPr id="25" name="textruta 24">
            <a:extLst>
              <a:ext uri="{FF2B5EF4-FFF2-40B4-BE49-F238E27FC236}">
                <a16:creationId xmlns:a16="http://schemas.microsoft.com/office/drawing/2014/main" id="{849F87D7-2932-41CF-994D-F316EC3BD99B}"/>
              </a:ext>
            </a:extLst>
          </p:cNvPr>
          <p:cNvSpPr txBox="1"/>
          <p:nvPr/>
        </p:nvSpPr>
        <p:spPr>
          <a:xfrm>
            <a:off x="1015125" y="6101832"/>
            <a:ext cx="5199255" cy="707886"/>
          </a:xfrm>
          <a:prstGeom prst="rect">
            <a:avLst/>
          </a:prstGeom>
          <a:noFill/>
        </p:spPr>
        <p:txBody>
          <a:bodyPr wrap="square" rtlCol="0">
            <a:spAutoFit/>
          </a:bodyPr>
          <a:lstStyle/>
          <a:p>
            <a:r>
              <a:rPr lang="sv-SE" sz="1000" b="1" dirty="0">
                <a:latin typeface="Verdana" panose="020B0604030504040204" pitchFamily="34" charset="0"/>
                <a:ea typeface="Verdana" panose="020B0604030504040204" pitchFamily="34" charset="0"/>
              </a:rPr>
              <a:t>Arbetsplatsutbildning</a:t>
            </a:r>
            <a:r>
              <a:rPr lang="sv-SE" sz="1000" dirty="0">
                <a:latin typeface="Verdana" panose="020B0604030504040204" pitchFamily="34" charset="0"/>
                <a:ea typeface="Verdana" panose="020B0604030504040204" pitchFamily="34" charset="0"/>
              </a:rPr>
              <a:t> – Projektet kommer hålla i öppna och företagsanpassade föreläsningar kring psykisk ohälsa och hur man kan arbeta för att vara mer förstående för olika sätt att fungera och därmed bli mer inkluderande.</a:t>
            </a:r>
          </a:p>
        </p:txBody>
      </p:sp>
    </p:spTree>
    <p:extLst>
      <p:ext uri="{BB962C8B-B14F-4D97-AF65-F5344CB8AC3E}">
        <p14:creationId xmlns:p14="http://schemas.microsoft.com/office/powerpoint/2010/main" val="3119246456"/>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TotalTime>
  <Words>319</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vt:i4>
      </vt:variant>
    </vt:vector>
  </HeadingPairs>
  <TitlesOfParts>
    <vt:vector size="6" baseType="lpstr">
      <vt:lpstr>Arial</vt:lpstr>
      <vt:lpstr>Calibri</vt:lpstr>
      <vt:lpstr>Calibri Light</vt:lpstr>
      <vt:lpstr>Verdana</vt:lpstr>
      <vt:lpstr>Office-tema</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Emma Höij</dc:creator>
  <cp:lastModifiedBy>Bengt Selander</cp:lastModifiedBy>
  <cp:revision>8</cp:revision>
  <dcterms:created xsi:type="dcterms:W3CDTF">2019-05-08T07:20:43Z</dcterms:created>
  <dcterms:modified xsi:type="dcterms:W3CDTF">2019-11-15T11:42:21Z</dcterms:modified>
</cp:coreProperties>
</file>